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3"/>
  </p:notesMasterIdLst>
  <p:sldIdLst>
    <p:sldId id="256" r:id="rId2"/>
    <p:sldId id="257" r:id="rId3"/>
    <p:sldId id="258" r:id="rId4"/>
    <p:sldId id="259" r:id="rId5"/>
    <p:sldId id="260" r:id="rId6"/>
    <p:sldId id="261" r:id="rId7"/>
    <p:sldId id="262" r:id="rId8"/>
    <p:sldId id="263" r:id="rId9"/>
    <p:sldId id="265" r:id="rId10"/>
    <p:sldId id="266" r:id="rId11"/>
    <p:sldId id="272" r:id="rId12"/>
    <p:sldId id="267" r:id="rId13"/>
    <p:sldId id="268" r:id="rId14"/>
    <p:sldId id="269" r:id="rId15"/>
    <p:sldId id="270" r:id="rId16"/>
    <p:sldId id="271" r:id="rId17"/>
    <p:sldId id="275" r:id="rId18"/>
    <p:sldId id="276" r:id="rId19"/>
    <p:sldId id="274" r:id="rId20"/>
    <p:sldId id="273" r:id="rId21"/>
    <p:sldId id="277" r:id="rId22"/>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B6AC"/>
    <a:srgbClr val="F9F9F9"/>
    <a:srgbClr val="212121"/>
    <a:srgbClr val="F177A7"/>
    <a:srgbClr val="D291BC"/>
    <a:srgbClr val="F16498"/>
    <a:srgbClr val="EE2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4635" autoAdjust="0"/>
  </p:normalViewPr>
  <p:slideViewPr>
    <p:cSldViewPr snapToGrid="0">
      <p:cViewPr varScale="1">
        <p:scale>
          <a:sx n="74" d="100"/>
          <a:sy n="74" d="100"/>
        </p:scale>
        <p:origin x="1042" y="67"/>
      </p:cViewPr>
      <p:guideLst/>
    </p:cSldViewPr>
  </p:slideViewPr>
  <p:outlineViewPr>
    <p:cViewPr>
      <p:scale>
        <a:sx n="33" d="100"/>
        <a:sy n="33" d="100"/>
      </p:scale>
      <p:origin x="0" y="-739"/>
    </p:cViewPr>
  </p:outlineViewPr>
  <p:notesTextViewPr>
    <p:cViewPr>
      <p:scale>
        <a:sx n="1" d="1"/>
        <a:sy n="1" d="1"/>
      </p:scale>
      <p:origin x="0" y="0"/>
    </p:cViewPr>
  </p:notesTextViewPr>
  <p:sorterViewPr>
    <p:cViewPr>
      <p:scale>
        <a:sx n="100" d="100"/>
        <a:sy n="100" d="100"/>
      </p:scale>
      <p:origin x="0" y="-40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9806-62C8-47DE-8B49-A1A44CAF2DDE}" type="datetimeFigureOut">
              <a:rPr lang="en-NG" smtClean="0"/>
              <a:t>12/09/2025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EED23-83BF-45E6-997E-E36A756D8294}" type="slidenum">
              <a:rPr lang="en-NG" smtClean="0"/>
              <a:t>‹#›</a:t>
            </a:fld>
            <a:endParaRPr lang="en-NG"/>
          </a:p>
        </p:txBody>
      </p:sp>
    </p:spTree>
    <p:extLst>
      <p:ext uri="{BB962C8B-B14F-4D97-AF65-F5344CB8AC3E}">
        <p14:creationId xmlns:p14="http://schemas.microsoft.com/office/powerpoint/2010/main" val="4072438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DB6AC"/>
                </a:solidFill>
                <a:latin typeface="Segoe UI Semibold" panose="020B0702040204020203" pitchFamily="34" charset="0"/>
                <a:cs typeface="Segoe UI Semibold" panose="020B0702040204020203" pitchFamily="34" charset="0"/>
              </a:rPr>
              <a:t>Click To View Repository</a:t>
            </a:r>
            <a:endParaRPr lang="en-US" sz="1200" dirty="0">
              <a:solidFill>
                <a:srgbClr val="4DB6AC"/>
              </a:solidFill>
              <a:latin typeface="Segoe UI Semibold" panose="020B0702040204020203" pitchFamily="34" charset="0"/>
              <a:cs typeface="Segoe UI Semibold" panose="020B0702040204020203" pitchFamily="34" charset="0"/>
            </a:endParaRPr>
          </a:p>
          <a:p>
            <a:endParaRPr lang="en-NG" dirty="0"/>
          </a:p>
        </p:txBody>
      </p:sp>
      <p:sp>
        <p:nvSpPr>
          <p:cNvPr id="4" name="Slide Number Placeholder 3"/>
          <p:cNvSpPr>
            <a:spLocks noGrp="1"/>
          </p:cNvSpPr>
          <p:nvPr>
            <p:ph type="sldNum" sz="quarter" idx="5"/>
          </p:nvPr>
        </p:nvSpPr>
        <p:spPr/>
        <p:txBody>
          <a:bodyPr/>
          <a:lstStyle/>
          <a:p>
            <a:fld id="{237EED23-83BF-45E6-997E-E36A756D8294}" type="slidenum">
              <a:rPr lang="en-NG" smtClean="0"/>
              <a:t>19</a:t>
            </a:fld>
            <a:endParaRPr lang="en-NG"/>
          </a:p>
        </p:txBody>
      </p:sp>
    </p:spTree>
    <p:extLst>
      <p:ext uri="{BB962C8B-B14F-4D97-AF65-F5344CB8AC3E}">
        <p14:creationId xmlns:p14="http://schemas.microsoft.com/office/powerpoint/2010/main" val="208214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FD22-03C7-02DF-C3A5-2BD8B9B1AB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048F8E81-2901-48A1-AD4A-E250DC491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E4C5EDA1-F64F-DDBE-EBB7-5AAA6CC85E2C}"/>
              </a:ext>
            </a:extLst>
          </p:cNvPr>
          <p:cNvSpPr>
            <a:spLocks noGrp="1"/>
          </p:cNvSpPr>
          <p:nvPr>
            <p:ph type="dt" sz="half" idx="10"/>
          </p:nvPr>
        </p:nvSpPr>
        <p:spPr/>
        <p:txBody>
          <a:bodyPr/>
          <a:lstStyle/>
          <a:p>
            <a:fld id="{EA6C6F63-9625-4552-B05F-CF9116993C19}" type="datetime8">
              <a:rPr lang="en-NG" smtClean="0"/>
              <a:t>12/09/2025 09:07</a:t>
            </a:fld>
            <a:endParaRPr lang="en-NG"/>
          </a:p>
        </p:txBody>
      </p:sp>
      <p:sp>
        <p:nvSpPr>
          <p:cNvPr id="5" name="Footer Placeholder 4">
            <a:extLst>
              <a:ext uri="{FF2B5EF4-FFF2-40B4-BE49-F238E27FC236}">
                <a16:creationId xmlns:a16="http://schemas.microsoft.com/office/drawing/2014/main" id="{EE422747-D90A-A1E4-9298-EBEAD0D8A42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CC6383E-DB0E-E16C-3D25-7BD5E4905E61}"/>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88755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6EA98-8EE3-539F-E86E-2A13CF642C63}"/>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01C7988A-FD7B-74AE-10B6-C80CED7C2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E0238DA-2C36-3993-B395-FFD2F000CC09}"/>
              </a:ext>
            </a:extLst>
          </p:cNvPr>
          <p:cNvSpPr>
            <a:spLocks noGrp="1"/>
          </p:cNvSpPr>
          <p:nvPr>
            <p:ph type="dt" sz="half" idx="10"/>
          </p:nvPr>
        </p:nvSpPr>
        <p:spPr/>
        <p:txBody>
          <a:bodyPr/>
          <a:lstStyle/>
          <a:p>
            <a:fld id="{6B130D2E-74DC-48D9-971E-7337C3867931}" type="datetime8">
              <a:rPr lang="en-NG" smtClean="0"/>
              <a:t>12/09/2025 09:07</a:t>
            </a:fld>
            <a:endParaRPr lang="en-NG"/>
          </a:p>
        </p:txBody>
      </p:sp>
      <p:sp>
        <p:nvSpPr>
          <p:cNvPr id="5" name="Footer Placeholder 4">
            <a:extLst>
              <a:ext uri="{FF2B5EF4-FFF2-40B4-BE49-F238E27FC236}">
                <a16:creationId xmlns:a16="http://schemas.microsoft.com/office/drawing/2014/main" id="{C9B611F8-E70D-F30C-252A-E11535543C4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2E68005-745E-B737-7A62-2F1C342290BB}"/>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3553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424E35-E200-6DF7-0994-26257C2844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D5B760DA-89B4-8168-CEFC-85CF49CAB1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37980846-0F18-BB82-CD25-6FAC11888F99}"/>
              </a:ext>
            </a:extLst>
          </p:cNvPr>
          <p:cNvSpPr>
            <a:spLocks noGrp="1"/>
          </p:cNvSpPr>
          <p:nvPr>
            <p:ph type="dt" sz="half" idx="10"/>
          </p:nvPr>
        </p:nvSpPr>
        <p:spPr/>
        <p:txBody>
          <a:bodyPr/>
          <a:lstStyle/>
          <a:p>
            <a:fld id="{FBE5C82A-9FD2-448C-A952-A54C72B8CF87}" type="datetime8">
              <a:rPr lang="en-NG" smtClean="0"/>
              <a:t>12/09/2025 09:07</a:t>
            </a:fld>
            <a:endParaRPr lang="en-NG"/>
          </a:p>
        </p:txBody>
      </p:sp>
      <p:sp>
        <p:nvSpPr>
          <p:cNvPr id="5" name="Footer Placeholder 4">
            <a:extLst>
              <a:ext uri="{FF2B5EF4-FFF2-40B4-BE49-F238E27FC236}">
                <a16:creationId xmlns:a16="http://schemas.microsoft.com/office/drawing/2014/main" id="{D2F9A031-66A0-B788-3D47-069F4330B3C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595C9FB-7B57-5981-F03D-F0120A842B73}"/>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51572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C910-B838-A0D6-81ED-7409042B844B}"/>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B5C63FBD-3038-9902-0466-9FFE19721A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4B922120-AFE1-4217-9A83-89D3D9F19120}"/>
              </a:ext>
            </a:extLst>
          </p:cNvPr>
          <p:cNvSpPr>
            <a:spLocks noGrp="1"/>
          </p:cNvSpPr>
          <p:nvPr>
            <p:ph type="dt" sz="half" idx="10"/>
          </p:nvPr>
        </p:nvSpPr>
        <p:spPr/>
        <p:txBody>
          <a:bodyPr/>
          <a:lstStyle/>
          <a:p>
            <a:fld id="{0B65DE44-A8F2-4BFD-8D54-313C598BB719}" type="datetime8">
              <a:rPr lang="en-NG" smtClean="0"/>
              <a:t>12/09/2025 09:07</a:t>
            </a:fld>
            <a:endParaRPr lang="en-NG"/>
          </a:p>
        </p:txBody>
      </p:sp>
      <p:sp>
        <p:nvSpPr>
          <p:cNvPr id="5" name="Footer Placeholder 4">
            <a:extLst>
              <a:ext uri="{FF2B5EF4-FFF2-40B4-BE49-F238E27FC236}">
                <a16:creationId xmlns:a16="http://schemas.microsoft.com/office/drawing/2014/main" id="{5FB4ECBB-B165-7022-D83C-B6E279685A4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A30F5C4-3D23-9221-CC99-D92485601FEA}"/>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80903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7AE8-0EBF-4164-2556-93F7333F3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C01E86C3-A305-02F3-878B-6296C93329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44016-1A12-DE73-7D1F-4A8A2CE3826A}"/>
              </a:ext>
            </a:extLst>
          </p:cNvPr>
          <p:cNvSpPr>
            <a:spLocks noGrp="1"/>
          </p:cNvSpPr>
          <p:nvPr>
            <p:ph type="dt" sz="half" idx="10"/>
          </p:nvPr>
        </p:nvSpPr>
        <p:spPr/>
        <p:txBody>
          <a:bodyPr/>
          <a:lstStyle/>
          <a:p>
            <a:fld id="{C082BACF-538B-487A-B9D2-A6069C11B515}" type="datetime8">
              <a:rPr lang="en-NG" smtClean="0"/>
              <a:t>12/09/2025 09:07</a:t>
            </a:fld>
            <a:endParaRPr lang="en-NG"/>
          </a:p>
        </p:txBody>
      </p:sp>
      <p:sp>
        <p:nvSpPr>
          <p:cNvPr id="5" name="Footer Placeholder 4">
            <a:extLst>
              <a:ext uri="{FF2B5EF4-FFF2-40B4-BE49-F238E27FC236}">
                <a16:creationId xmlns:a16="http://schemas.microsoft.com/office/drawing/2014/main" id="{D4378873-81F0-FE04-0C46-30A839A91C4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2C619B8-93D0-AE8C-E3E3-361C6FED348C}"/>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05667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7050-4486-84C7-2F55-A3A11138B3B2}"/>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D34511D5-D24D-9EDF-8D1C-3445BB7097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41CA5540-C322-32D5-ED73-4202720713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310027CF-1A38-5189-DF91-ACF835BB1BC6}"/>
              </a:ext>
            </a:extLst>
          </p:cNvPr>
          <p:cNvSpPr>
            <a:spLocks noGrp="1"/>
          </p:cNvSpPr>
          <p:nvPr>
            <p:ph type="dt" sz="half" idx="10"/>
          </p:nvPr>
        </p:nvSpPr>
        <p:spPr/>
        <p:txBody>
          <a:bodyPr/>
          <a:lstStyle/>
          <a:p>
            <a:fld id="{0BDCFB17-790F-43B4-992B-B4BD9DDF3D1F}" type="datetime8">
              <a:rPr lang="en-NG" smtClean="0"/>
              <a:t>12/09/2025 09:07</a:t>
            </a:fld>
            <a:endParaRPr lang="en-NG"/>
          </a:p>
        </p:txBody>
      </p:sp>
      <p:sp>
        <p:nvSpPr>
          <p:cNvPr id="6" name="Footer Placeholder 5">
            <a:extLst>
              <a:ext uri="{FF2B5EF4-FFF2-40B4-BE49-F238E27FC236}">
                <a16:creationId xmlns:a16="http://schemas.microsoft.com/office/drawing/2014/main" id="{60E72369-FF63-E7E6-1183-6BA735A01E9C}"/>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3CBC287B-BE55-85A1-B2B1-B1830A01FB4F}"/>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299728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5D30-76A8-AFF1-F72F-FC7A665B9B80}"/>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6CD98DF-6914-AA8B-0E84-D04C91537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473C6-36D0-25E5-8466-B92F183DA8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26859F09-038A-7275-3E4A-9A17512B1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31091-17F3-CF72-9DAF-45A96AF22B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890C2486-0C57-0D19-39C5-2C5BF5F6A2D9}"/>
              </a:ext>
            </a:extLst>
          </p:cNvPr>
          <p:cNvSpPr>
            <a:spLocks noGrp="1"/>
          </p:cNvSpPr>
          <p:nvPr>
            <p:ph type="dt" sz="half" idx="10"/>
          </p:nvPr>
        </p:nvSpPr>
        <p:spPr/>
        <p:txBody>
          <a:bodyPr/>
          <a:lstStyle/>
          <a:p>
            <a:fld id="{0039D2A1-701E-4C5A-B675-E41BE60CFE56}" type="datetime8">
              <a:rPr lang="en-NG" smtClean="0"/>
              <a:t>12/09/2025 09:07</a:t>
            </a:fld>
            <a:endParaRPr lang="en-NG"/>
          </a:p>
        </p:txBody>
      </p:sp>
      <p:sp>
        <p:nvSpPr>
          <p:cNvPr id="8" name="Footer Placeholder 7">
            <a:extLst>
              <a:ext uri="{FF2B5EF4-FFF2-40B4-BE49-F238E27FC236}">
                <a16:creationId xmlns:a16="http://schemas.microsoft.com/office/drawing/2014/main" id="{E6B627E2-87FC-1B18-5FBD-0E5390C414DC}"/>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B4A23754-3E3B-ACF9-ABC6-54012EB4DD26}"/>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374827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1F66C-EC7C-0A54-3439-D02B47A2E467}"/>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1EBA5D05-DB8A-EB4F-E683-3061BDDD7AED}"/>
              </a:ext>
            </a:extLst>
          </p:cNvPr>
          <p:cNvSpPr>
            <a:spLocks noGrp="1"/>
          </p:cNvSpPr>
          <p:nvPr>
            <p:ph type="dt" sz="half" idx="10"/>
          </p:nvPr>
        </p:nvSpPr>
        <p:spPr/>
        <p:txBody>
          <a:bodyPr/>
          <a:lstStyle/>
          <a:p>
            <a:fld id="{51452AB6-B5FB-4804-8A5C-D2F4D5F27E6C}" type="datetime8">
              <a:rPr lang="en-NG" smtClean="0"/>
              <a:t>12/09/2025 09:07</a:t>
            </a:fld>
            <a:endParaRPr lang="en-NG"/>
          </a:p>
        </p:txBody>
      </p:sp>
      <p:sp>
        <p:nvSpPr>
          <p:cNvPr id="4" name="Footer Placeholder 3">
            <a:extLst>
              <a:ext uri="{FF2B5EF4-FFF2-40B4-BE49-F238E27FC236}">
                <a16:creationId xmlns:a16="http://schemas.microsoft.com/office/drawing/2014/main" id="{DC526B34-BF48-1EE2-8851-4D185D841291}"/>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B79B837E-9054-AC03-5FEF-88B0EA6363A2}"/>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65487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A0F8C-656B-1549-40D1-51BBC415EF67}"/>
              </a:ext>
            </a:extLst>
          </p:cNvPr>
          <p:cNvSpPr>
            <a:spLocks noGrp="1"/>
          </p:cNvSpPr>
          <p:nvPr>
            <p:ph type="dt" sz="half" idx="10"/>
          </p:nvPr>
        </p:nvSpPr>
        <p:spPr/>
        <p:txBody>
          <a:bodyPr/>
          <a:lstStyle/>
          <a:p>
            <a:fld id="{DBCF1327-96DA-4E12-9084-836C93A58132}" type="datetime8">
              <a:rPr lang="en-NG" smtClean="0"/>
              <a:t>12/09/2025 09:07</a:t>
            </a:fld>
            <a:endParaRPr lang="en-NG"/>
          </a:p>
        </p:txBody>
      </p:sp>
      <p:sp>
        <p:nvSpPr>
          <p:cNvPr id="3" name="Footer Placeholder 2">
            <a:extLst>
              <a:ext uri="{FF2B5EF4-FFF2-40B4-BE49-F238E27FC236}">
                <a16:creationId xmlns:a16="http://schemas.microsoft.com/office/drawing/2014/main" id="{09464EDA-03D9-21AD-49FD-65D21FA1D14B}"/>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D4839ACF-3188-CA8F-B42A-4EEB10774978}"/>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172705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09AF-4353-0BBA-014C-90ABBA509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85155A80-64F1-F796-2376-7A7E3FAE26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B4C08C31-C1B5-99B9-A8C4-584BF0ACE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422087-31E5-98E5-F49C-E6A6BA7B5088}"/>
              </a:ext>
            </a:extLst>
          </p:cNvPr>
          <p:cNvSpPr>
            <a:spLocks noGrp="1"/>
          </p:cNvSpPr>
          <p:nvPr>
            <p:ph type="dt" sz="half" idx="10"/>
          </p:nvPr>
        </p:nvSpPr>
        <p:spPr/>
        <p:txBody>
          <a:bodyPr/>
          <a:lstStyle/>
          <a:p>
            <a:fld id="{AA09B0AF-1EAC-49AF-AEA7-5302C8F952CE}" type="datetime8">
              <a:rPr lang="en-NG" smtClean="0"/>
              <a:t>12/09/2025 09:07</a:t>
            </a:fld>
            <a:endParaRPr lang="en-NG"/>
          </a:p>
        </p:txBody>
      </p:sp>
      <p:sp>
        <p:nvSpPr>
          <p:cNvPr id="6" name="Footer Placeholder 5">
            <a:extLst>
              <a:ext uri="{FF2B5EF4-FFF2-40B4-BE49-F238E27FC236}">
                <a16:creationId xmlns:a16="http://schemas.microsoft.com/office/drawing/2014/main" id="{2E1D0897-42D4-A4BA-1061-54A30F2F5C85}"/>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52D9D041-8980-E86D-8DD9-4917723661A8}"/>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45813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6F31-8A06-9D22-92CA-6F8B29AAB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6315975D-0AB4-D69E-A4EB-0B81672A5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BFBEBE5E-6681-F668-D83B-F2C0DA097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22F40-F31A-B247-4FB1-95FA9094DD28}"/>
              </a:ext>
            </a:extLst>
          </p:cNvPr>
          <p:cNvSpPr>
            <a:spLocks noGrp="1"/>
          </p:cNvSpPr>
          <p:nvPr>
            <p:ph type="dt" sz="half" idx="10"/>
          </p:nvPr>
        </p:nvSpPr>
        <p:spPr/>
        <p:txBody>
          <a:bodyPr/>
          <a:lstStyle/>
          <a:p>
            <a:fld id="{4A282F13-5247-47DE-A408-026E44D1EFEB}" type="datetime8">
              <a:rPr lang="en-NG" smtClean="0"/>
              <a:t>12/09/2025 09:07</a:t>
            </a:fld>
            <a:endParaRPr lang="en-NG"/>
          </a:p>
        </p:txBody>
      </p:sp>
      <p:sp>
        <p:nvSpPr>
          <p:cNvPr id="6" name="Footer Placeholder 5">
            <a:extLst>
              <a:ext uri="{FF2B5EF4-FFF2-40B4-BE49-F238E27FC236}">
                <a16:creationId xmlns:a16="http://schemas.microsoft.com/office/drawing/2014/main" id="{2E19D9AE-064E-7D9A-A63C-5C0DFC2BBAD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DC40A5AC-E7C3-CF11-DDF8-F620F8269845}"/>
              </a:ext>
            </a:extLst>
          </p:cNvPr>
          <p:cNvSpPr>
            <a:spLocks noGrp="1"/>
          </p:cNvSpPr>
          <p:nvPr>
            <p:ph type="sldNum" sz="quarter" idx="12"/>
          </p:nvPr>
        </p:nvSpPr>
        <p:spPr/>
        <p:txBody>
          <a:bodyPr/>
          <a:lstStyle/>
          <a:p>
            <a:fld id="{D71A47CE-B4B1-48E2-9D71-C79E39888108}" type="slidenum">
              <a:rPr lang="en-NG" smtClean="0"/>
              <a:t>‹#›</a:t>
            </a:fld>
            <a:endParaRPr lang="en-NG"/>
          </a:p>
        </p:txBody>
      </p:sp>
    </p:spTree>
    <p:extLst>
      <p:ext uri="{BB962C8B-B14F-4D97-AF65-F5344CB8AC3E}">
        <p14:creationId xmlns:p14="http://schemas.microsoft.com/office/powerpoint/2010/main" val="2844719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9343E-2E8C-0C0E-F256-FDCE00700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33D9CB7C-5297-D631-1C66-20FD96B56C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6001F819-6924-3F50-3EE0-EAB308D97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F0DD3A-6435-473D-A1D1-E3C97E9B8194}" type="datetime8">
              <a:rPr lang="en-NG" smtClean="0"/>
              <a:t>12/09/2025 09:07</a:t>
            </a:fld>
            <a:endParaRPr lang="en-NG"/>
          </a:p>
        </p:txBody>
      </p:sp>
      <p:sp>
        <p:nvSpPr>
          <p:cNvPr id="5" name="Footer Placeholder 4">
            <a:extLst>
              <a:ext uri="{FF2B5EF4-FFF2-40B4-BE49-F238E27FC236}">
                <a16:creationId xmlns:a16="http://schemas.microsoft.com/office/drawing/2014/main" id="{BFDFA218-D8A6-1899-4B24-860AA4705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886E3FD6-6571-DFF7-FFF8-E97B2513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1A47CE-B4B1-48E2-9D71-C79E39888108}" type="slidenum">
              <a:rPr lang="en-NG" smtClean="0"/>
              <a:t>‹#›</a:t>
            </a:fld>
            <a:endParaRPr lang="en-NG"/>
          </a:p>
        </p:txBody>
      </p:sp>
    </p:spTree>
    <p:extLst>
      <p:ext uri="{BB962C8B-B14F-4D97-AF65-F5344CB8AC3E}">
        <p14:creationId xmlns:p14="http://schemas.microsoft.com/office/powerpoint/2010/main" val="26454260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www.linkedin.com/in/onyedika-chikezie-55978a21a/"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github.com/eziesly/breast-cancer-survival-analysi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github.com/eziesly/breast-cancer-survival-analysis"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Breast_cancer" TargetMode="External"/><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hyperlink" Target="https://github.com/eziesly/breast-cancer-survival-analysi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patientpower.info/breast-cancer/breast-cancer-tumor-size-chart" TargetMode="External"/><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hyperlink" Target="https://github.com/eziesly/breast-cancer-survival-analysi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ziesly/breast-cancer-survival-analysis" TargetMode="External"/><Relationship Id="rId2" Type="http://schemas.openxmlformats.org/officeDocument/2006/relationships/hyperlink" Target="https://www.kaggle.com/datasets/abdelrahmanmohamed75/breast-cancer?select=Breast_Cancer.csv"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eziesly/breast-cancer-survival-analysis"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42C1-45F0-CD8C-F3EF-D29B98B01993}"/>
              </a:ext>
            </a:extLst>
          </p:cNvPr>
          <p:cNvSpPr>
            <a:spLocks noGrp="1"/>
          </p:cNvSpPr>
          <p:nvPr>
            <p:ph type="ctrTitle"/>
          </p:nvPr>
        </p:nvSpPr>
        <p:spPr/>
        <p:txBody>
          <a:bodyPr/>
          <a:lstStyle/>
          <a:p>
            <a:endParaRPr lang="en-NG"/>
          </a:p>
        </p:txBody>
      </p:sp>
      <p:sp>
        <p:nvSpPr>
          <p:cNvPr id="3" name="Subtitle 2">
            <a:extLst>
              <a:ext uri="{FF2B5EF4-FFF2-40B4-BE49-F238E27FC236}">
                <a16:creationId xmlns:a16="http://schemas.microsoft.com/office/drawing/2014/main" id="{C9BCEF33-1FD3-AB53-98A6-89AD271F9240}"/>
              </a:ext>
            </a:extLst>
          </p:cNvPr>
          <p:cNvSpPr>
            <a:spLocks noGrp="1"/>
          </p:cNvSpPr>
          <p:nvPr>
            <p:ph type="subTitle" idx="1"/>
          </p:nvPr>
        </p:nvSpPr>
        <p:spPr/>
        <p:txBody>
          <a:bodyPr/>
          <a:lstStyle/>
          <a:p>
            <a:endParaRPr lang="en-NG"/>
          </a:p>
        </p:txBody>
      </p:sp>
      <p:pic>
        <p:nvPicPr>
          <p:cNvPr id="6" name="Picture 5" descr="A collage of women's faces&#10;&#10;AI-generated content may be incorrect.">
            <a:extLst>
              <a:ext uri="{FF2B5EF4-FFF2-40B4-BE49-F238E27FC236}">
                <a16:creationId xmlns:a16="http://schemas.microsoft.com/office/drawing/2014/main" id="{FC874D15-8E81-EF4D-AE82-339569A04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
            <a:ext cx="12192000" cy="6779342"/>
          </a:xfrm>
          <a:prstGeom prst="rect">
            <a:avLst/>
          </a:prstGeom>
        </p:spPr>
      </p:pic>
      <p:sp>
        <p:nvSpPr>
          <p:cNvPr id="11" name="Frame 10">
            <a:extLst>
              <a:ext uri="{FF2B5EF4-FFF2-40B4-BE49-F238E27FC236}">
                <a16:creationId xmlns:a16="http://schemas.microsoft.com/office/drawing/2014/main" id="{34497E3C-A883-A5C1-F73D-55AA7025E0F9}"/>
              </a:ext>
            </a:extLst>
          </p:cNvPr>
          <p:cNvSpPr/>
          <p:nvPr/>
        </p:nvSpPr>
        <p:spPr>
          <a:xfrm>
            <a:off x="0" y="0"/>
            <a:ext cx="12192000" cy="6858000"/>
          </a:xfrm>
          <a:prstGeom prst="frame">
            <a:avLst>
              <a:gd name="adj1" fmla="val 1460"/>
            </a:avLst>
          </a:prstGeom>
          <a:solidFill>
            <a:srgbClr val="F9F9F9"/>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solidFill>
                <a:schemeClr val="tx1"/>
              </a:solidFill>
            </a:endParaRPr>
          </a:p>
        </p:txBody>
      </p:sp>
      <p:sp>
        <p:nvSpPr>
          <p:cNvPr id="8" name="Rectangle 7">
            <a:extLst>
              <a:ext uri="{FF2B5EF4-FFF2-40B4-BE49-F238E27FC236}">
                <a16:creationId xmlns:a16="http://schemas.microsoft.com/office/drawing/2014/main" id="{F8994A68-FCF9-0564-7AA9-80B8C1F9D937}"/>
              </a:ext>
            </a:extLst>
          </p:cNvPr>
          <p:cNvSpPr/>
          <p:nvPr/>
        </p:nvSpPr>
        <p:spPr>
          <a:xfrm>
            <a:off x="855406" y="855407"/>
            <a:ext cx="7010400" cy="4108480"/>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12" name="TextBox 11">
            <a:extLst>
              <a:ext uri="{FF2B5EF4-FFF2-40B4-BE49-F238E27FC236}">
                <a16:creationId xmlns:a16="http://schemas.microsoft.com/office/drawing/2014/main" id="{08CF2B43-4242-4DE7-6696-D52C9D82B7FD}"/>
              </a:ext>
            </a:extLst>
          </p:cNvPr>
          <p:cNvSpPr txBox="1"/>
          <p:nvPr/>
        </p:nvSpPr>
        <p:spPr>
          <a:xfrm>
            <a:off x="1179870" y="1111046"/>
            <a:ext cx="6070016" cy="2585323"/>
          </a:xfrm>
          <a:prstGeom prst="rect">
            <a:avLst/>
          </a:prstGeom>
          <a:noFill/>
        </p:spPr>
        <p:txBody>
          <a:bodyPr wrap="square" rtlCol="0">
            <a:spAutoFit/>
          </a:bodyPr>
          <a:lstStyle/>
          <a:p>
            <a:r>
              <a:rPr lang="en-GB" sz="5400" b="1" dirty="0">
                <a:ln w="13462">
                  <a:solidFill>
                    <a:schemeClr val="bg1"/>
                  </a:solidFill>
                  <a:prstDash val="solid"/>
                </a:ln>
                <a:solidFill>
                  <a:schemeClr val="tx1">
                    <a:lumMod val="85000"/>
                    <a:lumOff val="15000"/>
                  </a:schemeClr>
                </a:solidFill>
                <a:effectLst>
                  <a:outerShdw dist="25400" dir="2700000" algn="bl" rotWithShape="0">
                    <a:srgbClr val="D291BC"/>
                  </a:outerShdw>
                </a:effectLst>
                <a:latin typeface="Segoe UI Black" panose="020B0A02040204020203" pitchFamily="34" charset="0"/>
                <a:ea typeface="Segoe UI Black" panose="020B0A02040204020203" pitchFamily="34" charset="0"/>
                <a:cs typeface="Segoe UI Semibold" panose="020B0702040204020203" pitchFamily="34" charset="0"/>
              </a:rPr>
              <a:t>BREAST C  NCER SURVIVAL ANALYSIS</a:t>
            </a:r>
            <a:endParaRPr lang="en-NG" sz="5400" b="1" dirty="0">
              <a:ln w="13462">
                <a:solidFill>
                  <a:schemeClr val="bg1"/>
                </a:solidFill>
                <a:prstDash val="solid"/>
              </a:ln>
              <a:solidFill>
                <a:schemeClr val="tx1">
                  <a:lumMod val="85000"/>
                  <a:lumOff val="15000"/>
                </a:schemeClr>
              </a:solidFill>
              <a:effectLst>
                <a:outerShdw dist="25400" dir="2700000" algn="bl" rotWithShape="0">
                  <a:srgbClr val="D291BC"/>
                </a:outerShdw>
              </a:effectLst>
              <a:latin typeface="Segoe UI Black" panose="020B0A02040204020203" pitchFamily="34" charset="0"/>
              <a:ea typeface="Segoe UI Black" panose="020B0A02040204020203" pitchFamily="34" charset="0"/>
              <a:cs typeface="Segoe UI Semibold" panose="020B0702040204020203" pitchFamily="34" charset="0"/>
            </a:endParaRPr>
          </a:p>
        </p:txBody>
      </p:sp>
      <p:pic>
        <p:nvPicPr>
          <p:cNvPr id="10" name="Picture 9" descr="A pink ribbon on a black background&#10;&#10;AI-generated content may be incorrect.">
            <a:extLst>
              <a:ext uri="{FF2B5EF4-FFF2-40B4-BE49-F238E27FC236}">
                <a16:creationId xmlns:a16="http://schemas.microsoft.com/office/drawing/2014/main" id="{59CD1BE9-0824-D734-543F-7397B0733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92000" y="1224000"/>
            <a:ext cx="769626" cy="769626"/>
          </a:xfrm>
          <a:prstGeom prst="rect">
            <a:avLst/>
          </a:prstGeom>
        </p:spPr>
      </p:pic>
      <p:sp>
        <p:nvSpPr>
          <p:cNvPr id="15" name="TextBox 14">
            <a:extLst>
              <a:ext uri="{FF2B5EF4-FFF2-40B4-BE49-F238E27FC236}">
                <a16:creationId xmlns:a16="http://schemas.microsoft.com/office/drawing/2014/main" id="{28CB0205-49AB-F853-CF2F-A48529360FA5}"/>
              </a:ext>
            </a:extLst>
          </p:cNvPr>
          <p:cNvSpPr txBox="1"/>
          <p:nvPr/>
        </p:nvSpPr>
        <p:spPr>
          <a:xfrm>
            <a:off x="1179870" y="3600000"/>
            <a:ext cx="4758813" cy="338554"/>
          </a:xfrm>
          <a:prstGeom prst="rect">
            <a:avLst/>
          </a:prstGeom>
          <a:noFill/>
          <a:ln>
            <a:noFill/>
          </a:ln>
        </p:spPr>
        <p:txBody>
          <a:bodyPr wrap="square" rtlCol="0">
            <a:spAutoFit/>
          </a:bodyPr>
          <a:lstStyle/>
          <a:p>
            <a:r>
              <a:rPr lang="en-GB" sz="1600" dirty="0">
                <a:ln w="3175">
                  <a:noFill/>
                </a:ln>
                <a:solidFill>
                  <a:srgbClr val="F16498"/>
                </a:solidFill>
                <a:latin typeface="Segoe UI Emoji" panose="020B0502040204020203" pitchFamily="34" charset="0"/>
                <a:ea typeface="Segoe UI Emoji" panose="020B0502040204020203" pitchFamily="34" charset="0"/>
              </a:rPr>
              <a:t>Trends, Risk Factors, and Clinical Implications</a:t>
            </a:r>
            <a:endParaRPr lang="en-NG" sz="1600" dirty="0">
              <a:ln w="3175">
                <a:noFill/>
              </a:ln>
              <a:solidFill>
                <a:srgbClr val="F16498"/>
              </a:solidFill>
              <a:latin typeface="Segoe UI Emoji" panose="020B0502040204020203" pitchFamily="34" charset="0"/>
              <a:ea typeface="Segoe UI Emoji" panose="020B0502040204020203" pitchFamily="34" charset="0"/>
            </a:endParaRPr>
          </a:p>
        </p:txBody>
      </p:sp>
      <p:sp>
        <p:nvSpPr>
          <p:cNvPr id="17" name="TextBox 16">
            <a:extLst>
              <a:ext uri="{FF2B5EF4-FFF2-40B4-BE49-F238E27FC236}">
                <a16:creationId xmlns:a16="http://schemas.microsoft.com/office/drawing/2014/main" id="{D4714940-6ED4-5F56-FB47-D90ADE355B4C}"/>
              </a:ext>
            </a:extLst>
          </p:cNvPr>
          <p:cNvSpPr txBox="1"/>
          <p:nvPr/>
        </p:nvSpPr>
        <p:spPr>
          <a:xfrm>
            <a:off x="9071999" y="6300000"/>
            <a:ext cx="2771657" cy="338554"/>
          </a:xfrm>
          <a:prstGeom prst="rect">
            <a:avLst/>
          </a:prstGeom>
          <a:solidFill>
            <a:srgbClr val="F9F9F9"/>
          </a:solidFill>
          <a:ln>
            <a:noFill/>
          </a:ln>
        </p:spPr>
        <p:txBody>
          <a:bodyPr wrap="square" rtlCol="0">
            <a:spAutoFit/>
          </a:bodyPr>
          <a:lstStyle/>
          <a:p>
            <a:r>
              <a:rPr lang="en-GB" sz="1600" b="1" dirty="0">
                <a:ln w="3175">
                  <a:noFill/>
                </a:ln>
                <a:solidFill>
                  <a:srgbClr val="4DB6AC"/>
                </a:solidFill>
                <a:latin typeface="Segoe UI Emoji" panose="020B0502040204020203" pitchFamily="34" charset="0"/>
                <a:ea typeface="Segoe UI Emoji" panose="020B0502040204020203" pitchFamily="34" charset="0"/>
              </a:rPr>
              <a:t>Project By: </a:t>
            </a:r>
            <a:r>
              <a:rPr lang="en-GB" sz="1600" b="1" dirty="0">
                <a:ln w="3175">
                  <a:noFill/>
                </a:ln>
                <a:solidFill>
                  <a:srgbClr val="212121"/>
                </a:solidFill>
                <a:latin typeface="Segoe UI Emoji" panose="020B0502040204020203" pitchFamily="34" charset="0"/>
                <a:ea typeface="Segoe UI Emoji" panose="020B0502040204020203" pitchFamily="34" charset="0"/>
                <a:hlinkClick r:id="rId4">
                  <a:extLst>
                    <a:ext uri="{A12FA001-AC4F-418D-AE19-62706E023703}">
                      <ahyp:hlinkClr xmlns:ahyp="http://schemas.microsoft.com/office/drawing/2018/hyperlinkcolor" val="tx"/>
                    </a:ext>
                  </a:extLst>
                </a:hlinkClick>
              </a:rPr>
              <a:t>Onyedika Chikezie</a:t>
            </a:r>
            <a:endParaRPr lang="en-NG" sz="1600" b="1" dirty="0">
              <a:ln w="3175">
                <a:noFill/>
              </a:ln>
              <a:solidFill>
                <a:srgbClr val="21212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88437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a:extLst>
            <a:ext uri="{FF2B5EF4-FFF2-40B4-BE49-F238E27FC236}">
              <a16:creationId xmlns:a16="http://schemas.microsoft.com/office/drawing/2014/main" id="{48CD3FE2-515D-7C80-A8BF-F4A1BEB16E0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7281EDF-C832-1D6A-04EC-8FD292336217}"/>
              </a:ext>
            </a:extLst>
          </p:cNvPr>
          <p:cNvSpPr/>
          <p:nvPr/>
        </p:nvSpPr>
        <p:spPr>
          <a:xfrm>
            <a:off x="0" y="5649686"/>
            <a:ext cx="12192000" cy="1208314"/>
          </a:xfrm>
          <a:prstGeom prst="rect">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a:extLst>
              <a:ext uri="{FF2B5EF4-FFF2-40B4-BE49-F238E27FC236}">
                <a16:creationId xmlns:a16="http://schemas.microsoft.com/office/drawing/2014/main" id="{9072A38A-F0F2-2BDE-4D89-1091095161CF}"/>
              </a:ext>
            </a:extLst>
          </p:cNvPr>
          <p:cNvPicPr>
            <a:picLocks noChangeAspect="1"/>
          </p:cNvPicPr>
          <p:nvPr/>
        </p:nvPicPr>
        <p:blipFill>
          <a:blip r:embed="rId2">
            <a:extLst>
              <a:ext uri="{28A0092B-C50C-407E-A947-70E740481C1C}">
                <a14:useLocalDpi xmlns:a14="http://schemas.microsoft.com/office/drawing/2010/main" val="0"/>
              </a:ext>
            </a:extLst>
          </a:blip>
          <a:srcRect l="1" r="1"/>
          <a:stretch>
            <a:fillRect/>
          </a:stretch>
        </p:blipFill>
        <p:spPr>
          <a:xfrm>
            <a:off x="552000" y="0"/>
            <a:ext cx="11088000" cy="5742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746BA9A7-2C52-81B5-9212-2BE1A4628837}"/>
              </a:ext>
            </a:extLst>
          </p:cNvPr>
          <p:cNvSpPr txBox="1">
            <a:spLocks/>
          </p:cNvSpPr>
          <p:nvPr/>
        </p:nvSpPr>
        <p:spPr>
          <a:xfrm>
            <a:off x="3450169" y="6167897"/>
            <a:ext cx="5291663" cy="503246"/>
          </a:xfrm>
          <a:prstGeom prst="rect">
            <a:avLst/>
          </a:prstGeom>
          <a:effectLst>
            <a:outerShdw blurRad="50800" dist="38100" dir="16200000" rotWithShape="0">
              <a:prstClr val="black">
                <a:alpha val="40000"/>
              </a:prstClr>
            </a:outerShdw>
          </a:effectLst>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rgbClr val="F9F9F9"/>
                </a:solidFill>
                <a:latin typeface="Segoe UI Semibold" panose="020B0702040204020203" pitchFamily="34" charset="0"/>
                <a:cs typeface="Segoe UI Semibold" panose="020B0702040204020203" pitchFamily="34" charset="0"/>
              </a:rPr>
              <a:t>Dashboard 1</a:t>
            </a:r>
            <a:endParaRPr lang="en-US" sz="4000" dirty="0">
              <a:solidFill>
                <a:srgbClr val="F9F9F9"/>
              </a:solidFill>
              <a:latin typeface="Segoe UI Semibold" panose="020B0702040204020203" pitchFamily="34" charset="0"/>
              <a:cs typeface="Segoe UI Semibold" panose="020B0702040204020203" pitchFamily="34" charset="0"/>
            </a:endParaRPr>
          </a:p>
        </p:txBody>
      </p:sp>
      <p:sp>
        <p:nvSpPr>
          <p:cNvPr id="6" name="Slide Number Placeholder 5">
            <a:extLst>
              <a:ext uri="{FF2B5EF4-FFF2-40B4-BE49-F238E27FC236}">
                <a16:creationId xmlns:a16="http://schemas.microsoft.com/office/drawing/2014/main" id="{5B9118CD-3325-1E92-96EF-1D2594CFDCF9}"/>
              </a:ext>
            </a:extLst>
          </p:cNvPr>
          <p:cNvSpPr>
            <a:spLocks noGrp="1"/>
          </p:cNvSpPr>
          <p:nvPr>
            <p:ph type="sldNum" sz="quarter" idx="12"/>
          </p:nvPr>
        </p:nvSpPr>
        <p:spPr/>
        <p:txBody>
          <a:bodyPr/>
          <a:lstStyle/>
          <a:p>
            <a:r>
              <a:rPr lang="en-GB" dirty="0"/>
              <a:t>8</a:t>
            </a:r>
            <a:endParaRPr lang="en-NG" dirty="0"/>
          </a:p>
        </p:txBody>
      </p:sp>
      <p:sp>
        <p:nvSpPr>
          <p:cNvPr id="5" name="Title 1">
            <a:hlinkClick r:id="rId3"/>
            <a:extLst>
              <a:ext uri="{FF2B5EF4-FFF2-40B4-BE49-F238E27FC236}">
                <a16:creationId xmlns:a16="http://schemas.microsoft.com/office/drawing/2014/main" id="{1B43CA1D-4AE4-38D6-F82C-B9BBD82F6303}"/>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F9F9F9"/>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F9F9F9"/>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8008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a:extLst>
            <a:ext uri="{FF2B5EF4-FFF2-40B4-BE49-F238E27FC236}">
              <a16:creationId xmlns:a16="http://schemas.microsoft.com/office/drawing/2014/main" id="{0392777B-DA8E-8113-C9AF-EE434580F2A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CDD0B07-5341-03F1-E569-CAFC3A9278E4}"/>
              </a:ext>
            </a:extLst>
          </p:cNvPr>
          <p:cNvSpPr/>
          <p:nvPr/>
        </p:nvSpPr>
        <p:spPr>
          <a:xfrm>
            <a:off x="0" y="5649686"/>
            <a:ext cx="12192000" cy="1208314"/>
          </a:xfrm>
          <a:prstGeom prst="rect">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itle 1">
            <a:extLst>
              <a:ext uri="{FF2B5EF4-FFF2-40B4-BE49-F238E27FC236}">
                <a16:creationId xmlns:a16="http://schemas.microsoft.com/office/drawing/2014/main" id="{BA1E760A-F1AE-E284-5B2C-266DEA10B011}"/>
              </a:ext>
            </a:extLst>
          </p:cNvPr>
          <p:cNvSpPr txBox="1">
            <a:spLocks/>
          </p:cNvSpPr>
          <p:nvPr/>
        </p:nvSpPr>
        <p:spPr>
          <a:xfrm>
            <a:off x="3450169" y="6167897"/>
            <a:ext cx="5291663" cy="503246"/>
          </a:xfrm>
          <a:prstGeom prst="rect">
            <a:avLst/>
          </a:prstGeom>
          <a:effectLst>
            <a:outerShdw blurRad="50800" dist="38100" dir="16200000" rotWithShape="0">
              <a:prstClr val="black">
                <a:alpha val="40000"/>
              </a:prstClr>
            </a:outerShdw>
          </a:effectLst>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rgbClr val="F9F9F9"/>
                </a:solidFill>
                <a:latin typeface="Segoe UI Semibold" panose="020B0702040204020203" pitchFamily="34" charset="0"/>
                <a:cs typeface="Segoe UI Semibold" panose="020B0702040204020203" pitchFamily="34" charset="0"/>
              </a:rPr>
              <a:t>Dashboard 2</a:t>
            </a:r>
            <a:endParaRPr lang="en-US" sz="4000" dirty="0">
              <a:solidFill>
                <a:srgbClr val="F9F9F9"/>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00F25F76-6407-6904-FE96-955ED1725911}"/>
              </a:ext>
            </a:extLst>
          </p:cNvPr>
          <p:cNvPicPr>
            <a:picLocks noChangeAspect="1"/>
          </p:cNvPicPr>
          <p:nvPr/>
        </p:nvPicPr>
        <p:blipFill>
          <a:blip r:embed="rId2">
            <a:extLst>
              <a:ext uri="{28A0092B-C50C-407E-A947-70E740481C1C}">
                <a14:useLocalDpi xmlns:a14="http://schemas.microsoft.com/office/drawing/2010/main" val="0"/>
              </a:ext>
            </a:extLst>
          </a:blip>
          <a:srcRect l="290"/>
          <a:stretch>
            <a:fillRect/>
          </a:stretch>
        </p:blipFill>
        <p:spPr>
          <a:xfrm>
            <a:off x="551793" y="0"/>
            <a:ext cx="11088415" cy="57476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a:extLst>
              <a:ext uri="{FF2B5EF4-FFF2-40B4-BE49-F238E27FC236}">
                <a16:creationId xmlns:a16="http://schemas.microsoft.com/office/drawing/2014/main" id="{76AC7BF0-E74A-242F-10DD-E725E0B7B942}"/>
              </a:ext>
            </a:extLst>
          </p:cNvPr>
          <p:cNvSpPr>
            <a:spLocks noGrp="1"/>
          </p:cNvSpPr>
          <p:nvPr>
            <p:ph type="sldNum" sz="quarter" idx="12"/>
          </p:nvPr>
        </p:nvSpPr>
        <p:spPr/>
        <p:txBody>
          <a:bodyPr/>
          <a:lstStyle/>
          <a:p>
            <a:r>
              <a:rPr lang="en-GB" dirty="0"/>
              <a:t>9</a:t>
            </a:r>
            <a:endParaRPr lang="en-NG" dirty="0"/>
          </a:p>
        </p:txBody>
      </p:sp>
      <p:sp>
        <p:nvSpPr>
          <p:cNvPr id="4" name="Title 1">
            <a:hlinkClick r:id="rId3"/>
            <a:extLst>
              <a:ext uri="{FF2B5EF4-FFF2-40B4-BE49-F238E27FC236}">
                <a16:creationId xmlns:a16="http://schemas.microsoft.com/office/drawing/2014/main" id="{6D941BCE-16CE-F286-FD7C-7111B7F59C11}"/>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F9F9F9"/>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F9F9F9"/>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88891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F8F865-81AA-059C-008F-AA221D2CD3C6}"/>
              </a:ext>
            </a:extLst>
          </p:cNvPr>
          <p:cNvSpPr/>
          <p:nvPr/>
        </p:nvSpPr>
        <p:spPr>
          <a:xfrm>
            <a:off x="8066314" y="0"/>
            <a:ext cx="4125686" cy="6858000"/>
          </a:xfrm>
          <a:prstGeom prst="rect">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descr="A screenshot of a screen&#10;&#10;AI-generated content may be incorrect.">
            <a:extLst>
              <a:ext uri="{FF2B5EF4-FFF2-40B4-BE49-F238E27FC236}">
                <a16:creationId xmlns:a16="http://schemas.microsoft.com/office/drawing/2014/main" id="{71B05F66-F90F-3916-0B7C-282D7499E41D}"/>
              </a:ext>
            </a:extLst>
          </p:cNvPr>
          <p:cNvPicPr>
            <a:picLocks noChangeAspect="1"/>
          </p:cNvPicPr>
          <p:nvPr/>
        </p:nvPicPr>
        <p:blipFill>
          <a:blip r:embed="rId2">
            <a:extLst>
              <a:ext uri="{28A0092B-C50C-407E-A947-70E740481C1C}">
                <a14:useLocalDpi xmlns:a14="http://schemas.microsoft.com/office/drawing/2010/main" val="0"/>
              </a:ext>
            </a:extLst>
          </a:blip>
          <a:srcRect t="14286" b="68254"/>
          <a:stretch>
            <a:fillRect/>
          </a:stretch>
        </p:blipFill>
        <p:spPr>
          <a:xfrm>
            <a:off x="0" y="979714"/>
            <a:ext cx="9231086" cy="1197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7F13AB8C-35B5-6E59-A7E3-5C44ECFE73F4}"/>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Insights</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7" name="Title 1">
            <a:extLst>
              <a:ext uri="{FF2B5EF4-FFF2-40B4-BE49-F238E27FC236}">
                <a16:creationId xmlns:a16="http://schemas.microsoft.com/office/drawing/2014/main" id="{AEF27CDD-8984-8956-856B-3E74E7EC2FFC}"/>
              </a:ext>
            </a:extLst>
          </p:cNvPr>
          <p:cNvSpPr txBox="1">
            <a:spLocks/>
          </p:cNvSpPr>
          <p:nvPr/>
        </p:nvSpPr>
        <p:spPr>
          <a:xfrm>
            <a:off x="2556000" y="2304000"/>
            <a:ext cx="2960914"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212121"/>
                </a:solidFill>
                <a:latin typeface="Segoe UI Semibold" panose="020B0702040204020203" pitchFamily="34" charset="0"/>
                <a:cs typeface="Segoe UI Semibold" panose="020B0702040204020203" pitchFamily="34" charset="0"/>
              </a:rPr>
              <a:t>Descriptive Results </a:t>
            </a:r>
            <a:endParaRPr lang="en-US" sz="1800" dirty="0">
              <a:solidFill>
                <a:srgbClr val="212121"/>
              </a:solidFill>
              <a:latin typeface="Segoe UI Semibold" panose="020B0702040204020203" pitchFamily="34" charset="0"/>
              <a:cs typeface="Segoe UI Semibold" panose="020B0702040204020203" pitchFamily="34" charset="0"/>
            </a:endParaRPr>
          </a:p>
        </p:txBody>
      </p:sp>
      <p:sp>
        <p:nvSpPr>
          <p:cNvPr id="8" name="Text Placeholder 3">
            <a:extLst>
              <a:ext uri="{FF2B5EF4-FFF2-40B4-BE49-F238E27FC236}">
                <a16:creationId xmlns:a16="http://schemas.microsoft.com/office/drawing/2014/main" id="{0295284E-7A0F-A47D-1A9A-12EDFB474624}"/>
              </a:ext>
            </a:extLst>
          </p:cNvPr>
          <p:cNvSpPr txBox="1">
            <a:spLocks/>
          </p:cNvSpPr>
          <p:nvPr/>
        </p:nvSpPr>
        <p:spPr>
          <a:xfrm>
            <a:off x="684000" y="2952000"/>
            <a:ext cx="6698897" cy="2191369"/>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Alive vs Dead count</a:t>
            </a:r>
            <a:r>
              <a:rPr lang="en-GB" dirty="0">
                <a:latin typeface="Segoe UI Emoji" panose="020B0502040204020203" pitchFamily="34" charset="0"/>
                <a:ea typeface="Segoe UI Emoji" panose="020B0502040204020203" pitchFamily="34" charset="0"/>
              </a:rPr>
              <a:t>: 3397 patients are alive, 607 patients are dead.</a:t>
            </a: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Most common race</a:t>
            </a:r>
            <a:r>
              <a:rPr lang="en-GB" dirty="0">
                <a:latin typeface="Segoe UI Emoji" panose="020B0502040204020203" pitchFamily="34" charset="0"/>
                <a:ea typeface="Segoe UI Emoji" panose="020B0502040204020203" pitchFamily="34" charset="0"/>
              </a:rPr>
              <a:t>: White</a:t>
            </a: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Most common T stage</a:t>
            </a:r>
            <a:r>
              <a:rPr lang="en-GB" dirty="0">
                <a:latin typeface="Segoe UI Emoji" panose="020B0502040204020203" pitchFamily="34" charset="0"/>
                <a:ea typeface="Segoe UI Emoji" panose="020B0502040204020203" pitchFamily="34" charset="0"/>
              </a:rPr>
              <a:t>: T2</a:t>
            </a: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Average Age</a:t>
            </a:r>
            <a:r>
              <a:rPr lang="en-GB" dirty="0">
                <a:latin typeface="Segoe UI Emoji" panose="020B0502040204020203" pitchFamily="34" charset="0"/>
                <a:ea typeface="Segoe UI Emoji" panose="020B0502040204020203" pitchFamily="34" charset="0"/>
              </a:rPr>
              <a:t>: 54 years</a:t>
            </a: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Average Tumour Size</a:t>
            </a:r>
            <a:r>
              <a:rPr lang="en-GB" dirty="0">
                <a:latin typeface="Segoe UI Emoji" panose="020B0502040204020203" pitchFamily="34" charset="0"/>
                <a:ea typeface="Segoe UI Emoji" panose="020B0502040204020203" pitchFamily="34" charset="0"/>
              </a:rPr>
              <a:t>: 30mm</a:t>
            </a: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Survival Duration</a:t>
            </a:r>
            <a:r>
              <a:rPr lang="en-GB" dirty="0">
                <a:latin typeface="Segoe UI Emoji" panose="020B0502040204020203" pitchFamily="34" charset="0"/>
                <a:ea typeface="Segoe UI Emoji" panose="020B0502040204020203" pitchFamily="34" charset="0"/>
              </a:rPr>
              <a:t>: 1-107 months.</a:t>
            </a:r>
          </a:p>
        </p:txBody>
      </p:sp>
      <p:sp>
        <p:nvSpPr>
          <p:cNvPr id="9" name="Text Placeholder 3">
            <a:extLst>
              <a:ext uri="{FF2B5EF4-FFF2-40B4-BE49-F238E27FC236}">
                <a16:creationId xmlns:a16="http://schemas.microsoft.com/office/drawing/2014/main" id="{2D239502-7C82-D0FE-170E-99EE8FB96889}"/>
              </a:ext>
            </a:extLst>
          </p:cNvPr>
          <p:cNvSpPr txBox="1">
            <a:spLocks/>
          </p:cNvSpPr>
          <p:nvPr/>
        </p:nvSpPr>
        <p:spPr>
          <a:xfrm>
            <a:off x="8066314" y="2556000"/>
            <a:ext cx="4125686" cy="2905411"/>
          </a:xfrm>
          <a:prstGeom prst="rect">
            <a:avLst/>
          </a:prstGeom>
          <a:solidFill>
            <a:srgbClr val="F16498">
              <a:alpha val="50000"/>
            </a:srgbClr>
          </a:solidFill>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Bef>
                <a:spcPts val="1200"/>
              </a:spcBef>
            </a:pPr>
            <a:r>
              <a:rPr lang="en-GB" dirty="0">
                <a:latin typeface="Segoe UI Emoji" panose="020B0502040204020203" pitchFamily="34" charset="0"/>
                <a:ea typeface="Segoe UI Emoji" panose="020B0502040204020203" pitchFamily="34" charset="0"/>
              </a:rPr>
              <a:t>The average patient age in the dataset is 54 years. This is younger than the SEER average age  ‘~62 years at diagnosis’ [12]. This suggests the sample tilts toward slightly younger patients, though it is still within the known age range for breast cancer occurrence.</a:t>
            </a:r>
          </a:p>
          <a:p>
            <a:pPr algn="just">
              <a:spcBef>
                <a:spcPts val="1200"/>
              </a:spcBef>
            </a:pPr>
            <a:r>
              <a:rPr lang="en-GB" dirty="0">
                <a:latin typeface="Segoe UI Emoji" panose="020B0502040204020203" pitchFamily="34" charset="0"/>
                <a:ea typeface="Segoe UI Emoji" panose="020B0502040204020203" pitchFamily="34" charset="0"/>
              </a:rPr>
              <a:t>The average tumour size (30 mm) and predominance of living patients are consistent with reports that earlier detection contributes to smaller tumours and improved outcomes [13].</a:t>
            </a:r>
          </a:p>
        </p:txBody>
      </p:sp>
      <p:sp>
        <p:nvSpPr>
          <p:cNvPr id="10" name="Title 1">
            <a:extLst>
              <a:ext uri="{FF2B5EF4-FFF2-40B4-BE49-F238E27FC236}">
                <a16:creationId xmlns:a16="http://schemas.microsoft.com/office/drawing/2014/main" id="{7BDCCB6C-C812-6570-5254-B7A79A04A5E2}"/>
              </a:ext>
            </a:extLst>
          </p:cNvPr>
          <p:cNvSpPr txBox="1">
            <a:spLocks/>
          </p:cNvSpPr>
          <p:nvPr/>
        </p:nvSpPr>
        <p:spPr>
          <a:xfrm>
            <a:off x="9361714" y="2052000"/>
            <a:ext cx="2830286"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F16498"/>
                </a:solidFill>
                <a:latin typeface="Segoe UI Semibold" panose="020B0702040204020203" pitchFamily="34" charset="0"/>
                <a:cs typeface="Segoe UI Semibold" panose="020B0702040204020203" pitchFamily="34" charset="0"/>
              </a:rPr>
              <a:t>Clinical Importance</a:t>
            </a:r>
            <a:endParaRPr lang="en-US" sz="1800" dirty="0">
              <a:solidFill>
                <a:srgbClr val="F16498"/>
              </a:solidFill>
              <a:latin typeface="Segoe UI Semibold" panose="020B0702040204020203" pitchFamily="34" charset="0"/>
              <a:cs typeface="Segoe UI Semibold" panose="020B0702040204020203" pitchFamily="34" charset="0"/>
            </a:endParaRPr>
          </a:p>
        </p:txBody>
      </p:sp>
      <p:sp>
        <p:nvSpPr>
          <p:cNvPr id="2" name="Slide Number Placeholder 1">
            <a:extLst>
              <a:ext uri="{FF2B5EF4-FFF2-40B4-BE49-F238E27FC236}">
                <a16:creationId xmlns:a16="http://schemas.microsoft.com/office/drawing/2014/main" id="{906EC7ED-6F6D-0CFF-D4D0-0AD3C2D019CC}"/>
              </a:ext>
            </a:extLst>
          </p:cNvPr>
          <p:cNvSpPr>
            <a:spLocks noGrp="1"/>
          </p:cNvSpPr>
          <p:nvPr>
            <p:ph type="sldNum" sz="quarter" idx="12"/>
          </p:nvPr>
        </p:nvSpPr>
        <p:spPr/>
        <p:txBody>
          <a:bodyPr/>
          <a:lstStyle/>
          <a:p>
            <a:r>
              <a:rPr lang="en-GB" dirty="0"/>
              <a:t>10</a:t>
            </a:r>
            <a:endParaRPr lang="en-NG" dirty="0"/>
          </a:p>
        </p:txBody>
      </p:sp>
      <p:sp>
        <p:nvSpPr>
          <p:cNvPr id="3" name="Title 1">
            <a:hlinkClick r:id="rId3"/>
            <a:extLst>
              <a:ext uri="{FF2B5EF4-FFF2-40B4-BE49-F238E27FC236}">
                <a16:creationId xmlns:a16="http://schemas.microsoft.com/office/drawing/2014/main" id="{A26D06A2-02D0-C440-CBF7-5C2B632E7F84}"/>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2938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03E86-C5A2-DD64-E144-7D2E3592414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9769DE4-AC73-8946-B867-641DBFE472D4}"/>
              </a:ext>
            </a:extLst>
          </p:cNvPr>
          <p:cNvSpPr/>
          <p:nvPr/>
        </p:nvSpPr>
        <p:spPr>
          <a:xfrm>
            <a:off x="0" y="4769427"/>
            <a:ext cx="12191999" cy="2088572"/>
          </a:xfrm>
          <a:prstGeom prst="rect">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a:extLst>
              <a:ext uri="{FF2B5EF4-FFF2-40B4-BE49-F238E27FC236}">
                <a16:creationId xmlns:a16="http://schemas.microsoft.com/office/drawing/2014/main" id="{D03E5441-4345-5ED7-CF37-85E1814B24CD}"/>
              </a:ext>
            </a:extLst>
          </p:cNvPr>
          <p:cNvPicPr>
            <a:picLocks noChangeAspect="1"/>
          </p:cNvPicPr>
          <p:nvPr/>
        </p:nvPicPr>
        <p:blipFill>
          <a:blip r:embed="rId2">
            <a:extLst>
              <a:ext uri="{28A0092B-C50C-407E-A947-70E740481C1C}">
                <a14:useLocalDpi xmlns:a14="http://schemas.microsoft.com/office/drawing/2010/main" val="0"/>
              </a:ext>
            </a:extLst>
          </a:blip>
          <a:srcRect l="2321" t="31933" r="2946" b="9651"/>
          <a:stretch>
            <a:fillRect/>
          </a:stretch>
        </p:blipFill>
        <p:spPr>
          <a:xfrm>
            <a:off x="4931229" y="1368000"/>
            <a:ext cx="6900772" cy="370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itle 1">
            <a:extLst>
              <a:ext uri="{FF2B5EF4-FFF2-40B4-BE49-F238E27FC236}">
                <a16:creationId xmlns:a16="http://schemas.microsoft.com/office/drawing/2014/main" id="{2AA92516-DFE7-8A65-F204-D0A9D9673DF6}"/>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Insights</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7" name="Title 1">
            <a:extLst>
              <a:ext uri="{FF2B5EF4-FFF2-40B4-BE49-F238E27FC236}">
                <a16:creationId xmlns:a16="http://schemas.microsoft.com/office/drawing/2014/main" id="{F4277E2F-7EBB-104D-D275-0C6C3A431B72}"/>
              </a:ext>
            </a:extLst>
          </p:cNvPr>
          <p:cNvSpPr txBox="1">
            <a:spLocks/>
          </p:cNvSpPr>
          <p:nvPr/>
        </p:nvSpPr>
        <p:spPr>
          <a:xfrm>
            <a:off x="360000" y="1063131"/>
            <a:ext cx="2960914" cy="5032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212121"/>
                </a:solidFill>
                <a:latin typeface="Segoe UI Semibold" panose="020B0702040204020203" pitchFamily="34" charset="0"/>
                <a:cs typeface="Segoe UI Semibold" panose="020B0702040204020203" pitchFamily="34" charset="0"/>
              </a:rPr>
              <a:t>Trends &amp; Patterns by Groups</a:t>
            </a:r>
            <a:endParaRPr lang="en-US" sz="1800" dirty="0">
              <a:solidFill>
                <a:srgbClr val="212121"/>
              </a:solidFill>
              <a:latin typeface="Segoe UI Semibold" panose="020B0702040204020203" pitchFamily="34" charset="0"/>
              <a:cs typeface="Segoe UI Semibold" panose="020B0702040204020203" pitchFamily="34" charset="0"/>
            </a:endParaRPr>
          </a:p>
        </p:txBody>
      </p:sp>
      <p:sp>
        <p:nvSpPr>
          <p:cNvPr id="8" name="Text Placeholder 3">
            <a:extLst>
              <a:ext uri="{FF2B5EF4-FFF2-40B4-BE49-F238E27FC236}">
                <a16:creationId xmlns:a16="http://schemas.microsoft.com/office/drawing/2014/main" id="{076B7DCC-3358-C7E7-4902-C27FDDA10110}"/>
              </a:ext>
            </a:extLst>
          </p:cNvPr>
          <p:cNvSpPr txBox="1">
            <a:spLocks/>
          </p:cNvSpPr>
          <p:nvPr/>
        </p:nvSpPr>
        <p:spPr>
          <a:xfrm>
            <a:off x="102972" y="1706149"/>
            <a:ext cx="4599657" cy="2821285"/>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Average age by status: </a:t>
            </a:r>
            <a:r>
              <a:rPr lang="en-GB" dirty="0">
                <a:latin typeface="Segoe UI Emoji" panose="020B0502040204020203" pitchFamily="34" charset="0"/>
                <a:ea typeface="Segoe UI Emoji" panose="020B0502040204020203" pitchFamily="34" charset="0"/>
              </a:rPr>
              <a:t>54 for living patients, 55 for dead patients.</a:t>
            </a:r>
            <a:endParaRPr lang="en-NG"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Average tumour size by status: </a:t>
            </a:r>
            <a:r>
              <a:rPr lang="en-GB" dirty="0">
                <a:latin typeface="Segoe UI Emoji" panose="020B0502040204020203" pitchFamily="34" charset="0"/>
                <a:ea typeface="Segoe UI Emoji" panose="020B0502040204020203" pitchFamily="34" charset="0"/>
              </a:rPr>
              <a:t> 29 mm for living patients,37 mm for dead patients.</a:t>
            </a:r>
            <a:endParaRPr lang="en-NG"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Most occurring grade by status</a:t>
            </a:r>
            <a:r>
              <a:rPr lang="en-GB" dirty="0">
                <a:latin typeface="Segoe UI Emoji" panose="020B0502040204020203" pitchFamily="34" charset="0"/>
                <a:ea typeface="Segoe UI Emoji" panose="020B0502040204020203" pitchFamily="34" charset="0"/>
              </a:rPr>
              <a:t>: Grade 2 for both living and dead patients with a frequency of 2045 and 305 respectively.</a:t>
            </a:r>
            <a:endParaRPr lang="en-NG"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Count of tumours &gt; 50 mm: </a:t>
            </a:r>
            <a:r>
              <a:rPr lang="en-GB" dirty="0">
                <a:latin typeface="Segoe UI Emoji" panose="020B0502040204020203" pitchFamily="34" charset="0"/>
                <a:ea typeface="Segoe UI Emoji" panose="020B0502040204020203" pitchFamily="34" charset="0"/>
              </a:rPr>
              <a:t>571 patients</a:t>
            </a:r>
            <a:endParaRPr lang="en-NG"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Count with ≥1 positive lymph node: </a:t>
            </a:r>
            <a:r>
              <a:rPr lang="en-GB" dirty="0">
                <a:latin typeface="Segoe UI Emoji" panose="020B0502040204020203" pitchFamily="34" charset="0"/>
                <a:ea typeface="Segoe UI Emoji" panose="020B0502040204020203" pitchFamily="34" charset="0"/>
              </a:rPr>
              <a:t>4,004 patients</a:t>
            </a:r>
            <a:endParaRPr lang="en-NG" dirty="0">
              <a:latin typeface="Segoe UI Emoji" panose="020B0502040204020203" pitchFamily="34" charset="0"/>
              <a:ea typeface="Segoe UI Emoji" panose="020B0502040204020203" pitchFamily="34" charset="0"/>
            </a:endParaRPr>
          </a:p>
        </p:txBody>
      </p:sp>
      <p:sp>
        <p:nvSpPr>
          <p:cNvPr id="9" name="Text Placeholder 3">
            <a:extLst>
              <a:ext uri="{FF2B5EF4-FFF2-40B4-BE49-F238E27FC236}">
                <a16:creationId xmlns:a16="http://schemas.microsoft.com/office/drawing/2014/main" id="{5DC06C73-7867-64BB-2985-55E413B6ADF6}"/>
              </a:ext>
            </a:extLst>
          </p:cNvPr>
          <p:cNvSpPr txBox="1">
            <a:spLocks/>
          </p:cNvSpPr>
          <p:nvPr/>
        </p:nvSpPr>
        <p:spPr>
          <a:xfrm>
            <a:off x="586637" y="5616000"/>
            <a:ext cx="11018726" cy="978729"/>
          </a:xfrm>
          <a:prstGeom prst="rect">
            <a:avLst/>
          </a:prstGeom>
          <a:solidFill>
            <a:srgbClr val="F16498">
              <a:alpha val="50000"/>
            </a:srgbClr>
          </a:solidFill>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Bef>
                <a:spcPts val="1200"/>
              </a:spcBef>
            </a:pPr>
            <a:r>
              <a:rPr lang="en-GB" dirty="0">
                <a:latin typeface="Segoe UI Emoji" panose="020B0502040204020203" pitchFamily="34" charset="0"/>
                <a:ea typeface="Segoe UI Emoji" panose="020B0502040204020203" pitchFamily="34" charset="0"/>
              </a:rPr>
              <a:t>Studies show that larger tumours (&gt;50 mm) and higher grades are associated with poorer survival rates, pointing out the importance of early detection and accurate grading. Although nodal status could not be assessed properly from this dataset, tumour size and grade provide powerful measures for prognosis. Clinically, these markers directly influence treatment decisions, such as the use of chemotherapy or more aggressive treatment.</a:t>
            </a:r>
          </a:p>
        </p:txBody>
      </p:sp>
      <p:sp>
        <p:nvSpPr>
          <p:cNvPr id="10" name="Title 1">
            <a:extLst>
              <a:ext uri="{FF2B5EF4-FFF2-40B4-BE49-F238E27FC236}">
                <a16:creationId xmlns:a16="http://schemas.microsoft.com/office/drawing/2014/main" id="{2B59A4CD-5220-1E2C-7794-868B5327B6A0}"/>
              </a:ext>
            </a:extLst>
          </p:cNvPr>
          <p:cNvSpPr txBox="1">
            <a:spLocks/>
          </p:cNvSpPr>
          <p:nvPr/>
        </p:nvSpPr>
        <p:spPr>
          <a:xfrm>
            <a:off x="619883" y="5076000"/>
            <a:ext cx="2830286"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F16498"/>
                </a:solidFill>
                <a:latin typeface="Segoe UI Semibold" panose="020B0702040204020203" pitchFamily="34" charset="0"/>
                <a:cs typeface="Segoe UI Semibold" panose="020B0702040204020203" pitchFamily="34" charset="0"/>
              </a:rPr>
              <a:t>Clinical Importance</a:t>
            </a:r>
            <a:endParaRPr lang="en-US" sz="1800" dirty="0">
              <a:solidFill>
                <a:srgbClr val="F16498"/>
              </a:solidFill>
              <a:latin typeface="Segoe UI Semibold" panose="020B0702040204020203" pitchFamily="34" charset="0"/>
              <a:cs typeface="Segoe UI Semibold" panose="020B0702040204020203" pitchFamily="34" charset="0"/>
            </a:endParaRPr>
          </a:p>
        </p:txBody>
      </p:sp>
      <p:sp>
        <p:nvSpPr>
          <p:cNvPr id="2" name="Slide Number Placeholder 1">
            <a:extLst>
              <a:ext uri="{FF2B5EF4-FFF2-40B4-BE49-F238E27FC236}">
                <a16:creationId xmlns:a16="http://schemas.microsoft.com/office/drawing/2014/main" id="{50912099-75E5-4F93-2792-58D3E3B0E5A3}"/>
              </a:ext>
            </a:extLst>
          </p:cNvPr>
          <p:cNvSpPr>
            <a:spLocks noGrp="1"/>
          </p:cNvSpPr>
          <p:nvPr>
            <p:ph type="sldNum" sz="quarter" idx="12"/>
          </p:nvPr>
        </p:nvSpPr>
        <p:spPr/>
        <p:txBody>
          <a:bodyPr/>
          <a:lstStyle/>
          <a:p>
            <a:r>
              <a:rPr lang="en-GB" dirty="0"/>
              <a:t>11</a:t>
            </a:r>
            <a:endParaRPr lang="en-NG" dirty="0"/>
          </a:p>
        </p:txBody>
      </p:sp>
      <p:sp>
        <p:nvSpPr>
          <p:cNvPr id="3" name="Title 1">
            <a:hlinkClick r:id="rId3"/>
            <a:extLst>
              <a:ext uri="{FF2B5EF4-FFF2-40B4-BE49-F238E27FC236}">
                <a16:creationId xmlns:a16="http://schemas.microsoft.com/office/drawing/2014/main" id="{F794B7EB-2BA8-40A1-0252-D296669AEEF4}"/>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F9F9F9"/>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F9F9F9"/>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7471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DC152-E41E-91F7-3F4E-2263E384D41C}"/>
            </a:ext>
          </a:extLst>
        </p:cNvPr>
        <p:cNvGrpSpPr/>
        <p:nvPr/>
      </p:nvGrpSpPr>
      <p:grpSpPr>
        <a:xfrm>
          <a:off x="0" y="0"/>
          <a:ext cx="0" cy="0"/>
          <a:chOff x="0" y="0"/>
          <a:chExt cx="0" cy="0"/>
        </a:xfrm>
      </p:grpSpPr>
      <p:sp>
        <p:nvSpPr>
          <p:cNvPr id="9" name="Text Placeholder 3">
            <a:extLst>
              <a:ext uri="{FF2B5EF4-FFF2-40B4-BE49-F238E27FC236}">
                <a16:creationId xmlns:a16="http://schemas.microsoft.com/office/drawing/2014/main" id="{5DB8215A-6A5E-7AE4-01CB-2D311D28E593}"/>
              </a:ext>
            </a:extLst>
          </p:cNvPr>
          <p:cNvSpPr txBox="1">
            <a:spLocks/>
          </p:cNvSpPr>
          <p:nvPr/>
        </p:nvSpPr>
        <p:spPr>
          <a:xfrm>
            <a:off x="324000" y="4896000"/>
            <a:ext cx="5962500" cy="1797415"/>
          </a:xfrm>
          <a:prstGeom prst="rect">
            <a:avLst/>
          </a:prstGeom>
          <a:solidFill>
            <a:srgbClr val="F16498">
              <a:alpha val="50000"/>
            </a:srgbClr>
          </a:solidFill>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Bef>
                <a:spcPts val="1200"/>
              </a:spcBef>
            </a:pPr>
            <a:r>
              <a:rPr lang="en-GB" dirty="0">
                <a:latin typeface="Segoe UI Emoji" panose="020B0502040204020203" pitchFamily="34" charset="0"/>
                <a:ea typeface="Segoe UI Emoji" panose="020B0502040204020203" pitchFamily="34" charset="0"/>
              </a:rPr>
              <a:t>These findings emphasise the importance of hormone receptor testing, as ER/PR positivity directly informs treatment decisions.</a:t>
            </a:r>
          </a:p>
          <a:p>
            <a:pPr algn="just">
              <a:spcBef>
                <a:spcPts val="1200"/>
              </a:spcBef>
            </a:pPr>
            <a:r>
              <a:rPr lang="en-GB" dirty="0">
                <a:latin typeface="Segoe UI Emoji" panose="020B0502040204020203" pitchFamily="34" charset="0"/>
                <a:ea typeface="Segoe UI Emoji" panose="020B0502040204020203" pitchFamily="34" charset="0"/>
              </a:rPr>
              <a:t>They also highlight the need to address racial disparities, which may stem from differences in tumour biology, access to screening, and treatment availability. Clinically, these insights stress both personalised treatment and broader equity in breast cancer care.</a:t>
            </a:r>
          </a:p>
        </p:txBody>
      </p:sp>
      <p:sp>
        <p:nvSpPr>
          <p:cNvPr id="5" name="Frame 4">
            <a:extLst>
              <a:ext uri="{FF2B5EF4-FFF2-40B4-BE49-F238E27FC236}">
                <a16:creationId xmlns:a16="http://schemas.microsoft.com/office/drawing/2014/main" id="{24FFD1D2-E602-A28B-7D43-EA833047FE92}"/>
              </a:ext>
            </a:extLst>
          </p:cNvPr>
          <p:cNvSpPr/>
          <p:nvPr/>
        </p:nvSpPr>
        <p:spPr>
          <a:xfrm>
            <a:off x="1" y="4435154"/>
            <a:ext cx="6629400" cy="2422845"/>
          </a:xfrm>
          <a:prstGeom prst="frame">
            <a:avLst>
              <a:gd name="adj1" fmla="val 2410"/>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Title 1">
            <a:extLst>
              <a:ext uri="{FF2B5EF4-FFF2-40B4-BE49-F238E27FC236}">
                <a16:creationId xmlns:a16="http://schemas.microsoft.com/office/drawing/2014/main" id="{025F6FEF-788E-15C1-8B1A-BA73DF24A574}"/>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Insights</a:t>
            </a:r>
            <a:endParaRPr lang="en-US" sz="3700" dirty="0">
              <a:solidFill>
                <a:srgbClr val="212121"/>
              </a:solidFill>
              <a:latin typeface="Segoe UI Semibold" panose="020B0702040204020203" pitchFamily="34" charset="0"/>
              <a:cs typeface="Segoe UI Semibold" panose="020B0702040204020203" pitchFamily="34" charset="0"/>
            </a:endParaRPr>
          </a:p>
        </p:txBody>
      </p:sp>
      <p:grpSp>
        <p:nvGrpSpPr>
          <p:cNvPr id="11" name="Group 10">
            <a:extLst>
              <a:ext uri="{FF2B5EF4-FFF2-40B4-BE49-F238E27FC236}">
                <a16:creationId xmlns:a16="http://schemas.microsoft.com/office/drawing/2014/main" id="{EC434AD3-93A1-E4D2-E1B4-34BD3E8DEBBA}"/>
              </a:ext>
            </a:extLst>
          </p:cNvPr>
          <p:cNvGrpSpPr/>
          <p:nvPr/>
        </p:nvGrpSpPr>
        <p:grpSpPr>
          <a:xfrm>
            <a:off x="7005706" y="748570"/>
            <a:ext cx="4599657" cy="4693511"/>
            <a:chOff x="102972" y="1063131"/>
            <a:chExt cx="4599657" cy="2956774"/>
          </a:xfrm>
        </p:grpSpPr>
        <p:sp>
          <p:nvSpPr>
            <p:cNvPr id="7" name="Title 1">
              <a:extLst>
                <a:ext uri="{FF2B5EF4-FFF2-40B4-BE49-F238E27FC236}">
                  <a16:creationId xmlns:a16="http://schemas.microsoft.com/office/drawing/2014/main" id="{E3F60078-0B23-C44C-8935-C9D63F1EE686}"/>
                </a:ext>
              </a:extLst>
            </p:cNvPr>
            <p:cNvSpPr txBox="1">
              <a:spLocks/>
            </p:cNvSpPr>
            <p:nvPr/>
          </p:nvSpPr>
          <p:spPr>
            <a:xfrm>
              <a:off x="360000" y="1063131"/>
              <a:ext cx="2960914" cy="5032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212121"/>
                  </a:solidFill>
                  <a:latin typeface="Segoe UI Semibold" panose="020B0702040204020203" pitchFamily="34" charset="0"/>
                  <a:cs typeface="Segoe UI Semibold" panose="020B0702040204020203" pitchFamily="34" charset="0"/>
                </a:rPr>
                <a:t>Deeper Relationships</a:t>
              </a:r>
            </a:p>
          </p:txBody>
        </p:sp>
        <p:sp>
          <p:nvSpPr>
            <p:cNvPr id="8" name="Text Placeholder 3">
              <a:extLst>
                <a:ext uri="{FF2B5EF4-FFF2-40B4-BE49-F238E27FC236}">
                  <a16:creationId xmlns:a16="http://schemas.microsoft.com/office/drawing/2014/main" id="{EFAAAEE3-153F-6649-AF72-0F34BC42254E}"/>
                </a:ext>
              </a:extLst>
            </p:cNvPr>
            <p:cNvSpPr txBox="1">
              <a:spLocks/>
            </p:cNvSpPr>
            <p:nvPr/>
          </p:nvSpPr>
          <p:spPr>
            <a:xfrm>
              <a:off x="102972" y="1706149"/>
              <a:ext cx="4599657" cy="2313756"/>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Race &amp; Survival Rates: </a:t>
              </a:r>
              <a:r>
                <a:rPr lang="en-GB" dirty="0">
                  <a:latin typeface="Segoe UI Emoji" panose="020B0502040204020203" pitchFamily="34" charset="0"/>
                  <a:ea typeface="Segoe UI Emoji" panose="020B0502040204020203" pitchFamily="34" charset="0"/>
                </a:rPr>
                <a:t>Survival rates are highest in patients of other races (89.7%), lower in White patients (85.2%) and lowest in Black patients (75.4%).</a:t>
              </a:r>
              <a:endParaRPr lang="en-NG" b="1"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Survival by </a:t>
              </a:r>
              <a:r>
                <a:rPr lang="en-GB" b="1" dirty="0" err="1">
                  <a:latin typeface="Segoe UI Emoji" panose="020B0502040204020203" pitchFamily="34" charset="0"/>
                  <a:ea typeface="Segoe UI Emoji" panose="020B0502040204020203" pitchFamily="34" charset="0"/>
                </a:rPr>
                <a:t>Estrogen</a:t>
              </a:r>
              <a:r>
                <a:rPr lang="en-GB" b="1" dirty="0">
                  <a:latin typeface="Segoe UI Emoji" panose="020B0502040204020203" pitchFamily="34" charset="0"/>
                  <a:ea typeface="Segoe UI Emoji" panose="020B0502040204020203" pitchFamily="34" charset="0"/>
                </a:rPr>
                <a:t> Receptor (ER) Status: </a:t>
              </a:r>
              <a:r>
                <a:rPr lang="en-GB" dirty="0">
                  <a:latin typeface="Segoe UI Emoji" panose="020B0502040204020203" pitchFamily="34" charset="0"/>
                  <a:ea typeface="Segoe UI Emoji" panose="020B0502040204020203" pitchFamily="34" charset="0"/>
                </a:rPr>
                <a:t>Patients with ER-positive tumours survive an average of 72 months, compared to ER-negative tumour patients with an average of 61 months.</a:t>
              </a:r>
              <a:endParaRPr lang="en-NG" b="1" dirty="0">
                <a:latin typeface="Segoe UI Emoji" panose="020B0502040204020203" pitchFamily="34" charset="0"/>
                <a:ea typeface="Segoe UI Emoji" panose="020B0502040204020203" pitchFamily="34" charset="0"/>
              </a:endParaRPr>
            </a:p>
            <a:p>
              <a:pPr marL="285750" indent="-285750" algn="just">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Hormone Status (ER/PR) vs Differentiation &amp; Grade: </a:t>
              </a:r>
              <a:r>
                <a:rPr lang="en-GB" dirty="0">
                  <a:latin typeface="Segoe UI Emoji" panose="020B0502040204020203" pitchFamily="34" charset="0"/>
                  <a:ea typeface="Segoe UI Emoji" panose="020B0502040204020203" pitchFamily="34" charset="0"/>
                </a:rPr>
                <a:t>The largest subgroup is the group of patients with </a:t>
              </a:r>
              <a:r>
                <a:rPr lang="en-GB" dirty="0" err="1">
                  <a:latin typeface="Segoe UI Emoji" panose="020B0502040204020203" pitchFamily="34" charset="0"/>
                  <a:ea typeface="Segoe UI Emoji" panose="020B0502040204020203" pitchFamily="34" charset="0"/>
                </a:rPr>
                <a:t>Estrogen</a:t>
              </a:r>
              <a:r>
                <a:rPr lang="en-GB" dirty="0">
                  <a:latin typeface="Segoe UI Emoji" panose="020B0502040204020203" pitchFamily="34" charset="0"/>
                  <a:ea typeface="Segoe UI Emoji" panose="020B0502040204020203" pitchFamily="34" charset="0"/>
                </a:rPr>
                <a:t> Receptor + and Progesterone Receptor + tumours, especially the moderately differentiated tumours (2013 patients).</a:t>
              </a:r>
              <a:endParaRPr lang="en-NG" b="1" dirty="0">
                <a:latin typeface="Segoe UI Emoji" panose="020B0502040204020203" pitchFamily="34" charset="0"/>
                <a:ea typeface="Segoe UI Emoji" panose="020B0502040204020203" pitchFamily="34" charset="0"/>
              </a:endParaRPr>
            </a:p>
          </p:txBody>
        </p:sp>
      </p:grpSp>
      <p:sp>
        <p:nvSpPr>
          <p:cNvPr id="10" name="Title 1">
            <a:extLst>
              <a:ext uri="{FF2B5EF4-FFF2-40B4-BE49-F238E27FC236}">
                <a16:creationId xmlns:a16="http://schemas.microsoft.com/office/drawing/2014/main" id="{8D7A7CB3-9985-1D3F-BEF8-0C1C6CE1B6DD}"/>
              </a:ext>
            </a:extLst>
          </p:cNvPr>
          <p:cNvSpPr txBox="1">
            <a:spLocks/>
          </p:cNvSpPr>
          <p:nvPr/>
        </p:nvSpPr>
        <p:spPr>
          <a:xfrm>
            <a:off x="233667" y="4392000"/>
            <a:ext cx="2830286"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F16498"/>
                </a:solidFill>
                <a:latin typeface="Segoe UI Semibold" panose="020B0702040204020203" pitchFamily="34" charset="0"/>
                <a:cs typeface="Segoe UI Semibold" panose="020B0702040204020203" pitchFamily="34" charset="0"/>
              </a:rPr>
              <a:t>Clinical Importance</a:t>
            </a:r>
            <a:endParaRPr lang="en-US" sz="1800" dirty="0">
              <a:solidFill>
                <a:srgbClr val="F16498"/>
              </a:solidFill>
              <a:latin typeface="Segoe UI Semibold" panose="020B0702040204020203" pitchFamily="34" charset="0"/>
              <a:cs typeface="Segoe UI Semibold" panose="020B0702040204020203" pitchFamily="34" charset="0"/>
            </a:endParaRPr>
          </a:p>
        </p:txBody>
      </p:sp>
      <p:pic>
        <p:nvPicPr>
          <p:cNvPr id="3" name="Picture 2" descr="A screenshot of a breast cancer analysis&#10;&#10;AI-generated content may be incorrect.">
            <a:extLst>
              <a:ext uri="{FF2B5EF4-FFF2-40B4-BE49-F238E27FC236}">
                <a16:creationId xmlns:a16="http://schemas.microsoft.com/office/drawing/2014/main" id="{D1010079-6FBB-F8BD-19AA-46D7CEFE912D}"/>
              </a:ext>
            </a:extLst>
          </p:cNvPr>
          <p:cNvPicPr>
            <a:picLocks noChangeAspect="1"/>
          </p:cNvPicPr>
          <p:nvPr/>
        </p:nvPicPr>
        <p:blipFill>
          <a:blip r:embed="rId2">
            <a:extLst>
              <a:ext uri="{28A0092B-C50C-407E-A947-70E740481C1C}">
                <a14:useLocalDpi xmlns:a14="http://schemas.microsoft.com/office/drawing/2010/main" val="0"/>
              </a:ext>
            </a:extLst>
          </a:blip>
          <a:srcRect l="2247" t="31667" r="2631" b="8637"/>
          <a:stretch>
            <a:fillRect/>
          </a:stretch>
        </p:blipFill>
        <p:spPr>
          <a:xfrm>
            <a:off x="83129" y="748570"/>
            <a:ext cx="6546271" cy="3622014"/>
          </a:xfrm>
          <a:prstGeom prst="rect">
            <a:avLst/>
          </a:prstGeom>
        </p:spPr>
      </p:pic>
      <p:pic>
        <p:nvPicPr>
          <p:cNvPr id="4" name="Picture 3">
            <a:extLst>
              <a:ext uri="{FF2B5EF4-FFF2-40B4-BE49-F238E27FC236}">
                <a16:creationId xmlns:a16="http://schemas.microsoft.com/office/drawing/2014/main" id="{E5422F05-CBA0-DD1E-580B-6769A8D81F0B}"/>
              </a:ext>
            </a:extLst>
          </p:cNvPr>
          <p:cNvPicPr>
            <a:picLocks noChangeAspect="1"/>
          </p:cNvPicPr>
          <p:nvPr/>
        </p:nvPicPr>
        <p:blipFill>
          <a:blip r:embed="rId3">
            <a:extLst>
              <a:ext uri="{28A0092B-C50C-407E-A947-70E740481C1C}">
                <a14:useLocalDpi xmlns:a14="http://schemas.microsoft.com/office/drawing/2010/main" val="0"/>
              </a:ext>
            </a:extLst>
          </a:blip>
          <a:srcRect l="51452" t="31933" r="4107" b="50167"/>
          <a:stretch>
            <a:fillRect/>
          </a:stretch>
        </p:blipFill>
        <p:spPr>
          <a:xfrm>
            <a:off x="3771898" y="3024000"/>
            <a:ext cx="2777590" cy="1332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lide Number Placeholder 11">
            <a:extLst>
              <a:ext uri="{FF2B5EF4-FFF2-40B4-BE49-F238E27FC236}">
                <a16:creationId xmlns:a16="http://schemas.microsoft.com/office/drawing/2014/main" id="{5BBF1453-3E18-81C9-870C-6DF64A8F5DE7}"/>
              </a:ext>
            </a:extLst>
          </p:cNvPr>
          <p:cNvSpPr>
            <a:spLocks noGrp="1"/>
          </p:cNvSpPr>
          <p:nvPr>
            <p:ph type="sldNum" sz="quarter" idx="12"/>
          </p:nvPr>
        </p:nvSpPr>
        <p:spPr/>
        <p:txBody>
          <a:bodyPr/>
          <a:lstStyle/>
          <a:p>
            <a:r>
              <a:rPr lang="en-GB" dirty="0"/>
              <a:t>12</a:t>
            </a:r>
            <a:endParaRPr lang="en-NG" dirty="0"/>
          </a:p>
        </p:txBody>
      </p:sp>
      <p:sp>
        <p:nvSpPr>
          <p:cNvPr id="2" name="Title 1">
            <a:hlinkClick r:id="rId4"/>
            <a:extLst>
              <a:ext uri="{FF2B5EF4-FFF2-40B4-BE49-F238E27FC236}">
                <a16:creationId xmlns:a16="http://schemas.microsoft.com/office/drawing/2014/main" id="{78C32065-AFAE-5D62-BE66-ACDA12033963}"/>
              </a:ext>
            </a:extLst>
          </p:cNvPr>
          <p:cNvSpPr txBox="1">
            <a:spLocks/>
          </p:cNvSpPr>
          <p:nvPr/>
        </p:nvSpPr>
        <p:spPr>
          <a:xfrm>
            <a:off x="658800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3526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BB7E-56DA-640C-6BE3-40E3F6627B3A}"/>
            </a:ext>
          </a:extLst>
        </p:cNvPr>
        <p:cNvGrpSpPr/>
        <p:nvPr/>
      </p:nvGrpSpPr>
      <p:grpSpPr>
        <a:xfrm>
          <a:off x="0" y="0"/>
          <a:ext cx="0" cy="0"/>
          <a:chOff x="0" y="0"/>
          <a:chExt cx="0" cy="0"/>
        </a:xfrm>
      </p:grpSpPr>
      <p:sp>
        <p:nvSpPr>
          <p:cNvPr id="15" name="Freeform: Shape 14">
            <a:extLst>
              <a:ext uri="{FF2B5EF4-FFF2-40B4-BE49-F238E27FC236}">
                <a16:creationId xmlns:a16="http://schemas.microsoft.com/office/drawing/2014/main" id="{C71D596E-0D28-FA0D-E19A-EE605A291E09}"/>
              </a:ext>
            </a:extLst>
          </p:cNvPr>
          <p:cNvSpPr/>
          <p:nvPr/>
        </p:nvSpPr>
        <p:spPr>
          <a:xfrm>
            <a:off x="-126124" y="312348"/>
            <a:ext cx="12749048" cy="5973104"/>
          </a:xfrm>
          <a:custGeom>
            <a:avLst/>
            <a:gdLst>
              <a:gd name="connsiteX0" fmla="*/ 0 w 12749048"/>
              <a:gd name="connsiteY0" fmla="*/ 948893 h 5973104"/>
              <a:gd name="connsiteX1" fmla="*/ 4214648 w 12749048"/>
              <a:gd name="connsiteY1" fmla="*/ 381335 h 5973104"/>
              <a:gd name="connsiteX2" fmla="*/ 6180083 w 12749048"/>
              <a:gd name="connsiteY2" fmla="*/ 5972838 h 5973104"/>
              <a:gd name="connsiteX3" fmla="*/ 12749048 w 12749048"/>
              <a:gd name="connsiteY3" fmla="*/ 644093 h 5973104"/>
              <a:gd name="connsiteX4" fmla="*/ 12749048 w 12749048"/>
              <a:gd name="connsiteY4" fmla="*/ 644093 h 5973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9048" h="5973104">
                <a:moveTo>
                  <a:pt x="0" y="948893"/>
                </a:moveTo>
                <a:cubicBezTo>
                  <a:pt x="1592317" y="246452"/>
                  <a:pt x="3184634" y="-455989"/>
                  <a:pt x="4214648" y="381335"/>
                </a:cubicBezTo>
                <a:cubicBezTo>
                  <a:pt x="5244662" y="1218659"/>
                  <a:pt x="4757683" y="5929045"/>
                  <a:pt x="6180083" y="5972838"/>
                </a:cubicBezTo>
                <a:cubicBezTo>
                  <a:pt x="7602483" y="6016631"/>
                  <a:pt x="12749048" y="644093"/>
                  <a:pt x="12749048" y="644093"/>
                </a:cubicBezTo>
                <a:lnTo>
                  <a:pt x="12749048" y="644093"/>
                </a:lnTo>
              </a:path>
            </a:pathLst>
          </a:custGeom>
          <a:noFill/>
          <a:ln w="57150">
            <a:solidFill>
              <a:srgbClr val="4DB6AC">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3" name="Freeform: Shape 12">
            <a:extLst>
              <a:ext uri="{FF2B5EF4-FFF2-40B4-BE49-F238E27FC236}">
                <a16:creationId xmlns:a16="http://schemas.microsoft.com/office/drawing/2014/main" id="{63D78533-52C2-6F25-0F45-B414B5EC12ED}"/>
              </a:ext>
            </a:extLst>
          </p:cNvPr>
          <p:cNvSpPr/>
          <p:nvPr/>
        </p:nvSpPr>
        <p:spPr>
          <a:xfrm>
            <a:off x="0" y="-1205345"/>
            <a:ext cx="11605363" cy="8063345"/>
          </a:xfrm>
          <a:custGeom>
            <a:avLst/>
            <a:gdLst>
              <a:gd name="connsiteX0" fmla="*/ 0 w 11929450"/>
              <a:gd name="connsiteY0" fmla="*/ 0 h 4531608"/>
              <a:gd name="connsiteX1" fmla="*/ 11752119 w 11929450"/>
              <a:gd name="connsiteY1" fmla="*/ 4530436 h 4531608"/>
              <a:gd name="connsiteX2" fmla="*/ 7408719 w 11929450"/>
              <a:gd name="connsiteY2" fmla="*/ 436418 h 4531608"/>
            </a:gdLst>
            <a:ahLst/>
            <a:cxnLst>
              <a:cxn ang="0">
                <a:pos x="connsiteX0" y="connsiteY0"/>
              </a:cxn>
              <a:cxn ang="0">
                <a:pos x="connsiteX1" y="connsiteY1"/>
              </a:cxn>
              <a:cxn ang="0">
                <a:pos x="connsiteX2" y="connsiteY2"/>
              </a:cxn>
            </a:cxnLst>
            <a:rect l="l" t="t" r="r" b="b"/>
            <a:pathLst>
              <a:path w="11929450" h="4531608">
                <a:moveTo>
                  <a:pt x="0" y="0"/>
                </a:moveTo>
                <a:cubicBezTo>
                  <a:pt x="5258666" y="2228850"/>
                  <a:pt x="10517333" y="4457700"/>
                  <a:pt x="11752119" y="4530436"/>
                </a:cubicBezTo>
                <a:cubicBezTo>
                  <a:pt x="12986905" y="4603172"/>
                  <a:pt x="7367155" y="1271154"/>
                  <a:pt x="7408719" y="436418"/>
                </a:cubicBezTo>
              </a:path>
            </a:pathLst>
          </a:custGeom>
          <a:noFill/>
          <a:ln w="57150">
            <a:solidFill>
              <a:srgbClr val="4DB6AC">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Title 1">
            <a:extLst>
              <a:ext uri="{FF2B5EF4-FFF2-40B4-BE49-F238E27FC236}">
                <a16:creationId xmlns:a16="http://schemas.microsoft.com/office/drawing/2014/main" id="{72682B8D-1074-6A70-7DB3-35AF46C8FEF7}"/>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Insights</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7A7E50BE-8CA2-91A0-4FA3-32FF515B036E}"/>
              </a:ext>
            </a:extLst>
          </p:cNvPr>
          <p:cNvSpPr/>
          <p:nvPr/>
        </p:nvSpPr>
        <p:spPr>
          <a:xfrm>
            <a:off x="7008674" y="1196733"/>
            <a:ext cx="4690764" cy="2770404"/>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grpSp>
        <p:nvGrpSpPr>
          <p:cNvPr id="11" name="Group 10">
            <a:extLst>
              <a:ext uri="{FF2B5EF4-FFF2-40B4-BE49-F238E27FC236}">
                <a16:creationId xmlns:a16="http://schemas.microsoft.com/office/drawing/2014/main" id="{F0C01726-2A50-9EF0-9DD7-F5A29FD7BD67}"/>
              </a:ext>
            </a:extLst>
          </p:cNvPr>
          <p:cNvGrpSpPr/>
          <p:nvPr/>
        </p:nvGrpSpPr>
        <p:grpSpPr>
          <a:xfrm>
            <a:off x="7005706" y="748570"/>
            <a:ext cx="4599657" cy="3056550"/>
            <a:chOff x="102972" y="1063131"/>
            <a:chExt cx="4599657" cy="1925537"/>
          </a:xfrm>
        </p:grpSpPr>
        <p:sp>
          <p:nvSpPr>
            <p:cNvPr id="7" name="Title 1">
              <a:extLst>
                <a:ext uri="{FF2B5EF4-FFF2-40B4-BE49-F238E27FC236}">
                  <a16:creationId xmlns:a16="http://schemas.microsoft.com/office/drawing/2014/main" id="{1716B8F0-969F-9CC5-C8A4-D9198F900D34}"/>
                </a:ext>
              </a:extLst>
            </p:cNvPr>
            <p:cNvSpPr txBox="1">
              <a:spLocks/>
            </p:cNvSpPr>
            <p:nvPr/>
          </p:nvSpPr>
          <p:spPr>
            <a:xfrm>
              <a:off x="360000" y="1063131"/>
              <a:ext cx="2960914" cy="5032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212121"/>
                  </a:solidFill>
                  <a:latin typeface="Segoe UI Semibold" panose="020B0702040204020203" pitchFamily="34" charset="0"/>
                  <a:cs typeface="Segoe UI Semibold" panose="020B0702040204020203" pitchFamily="34" charset="0"/>
                </a:rPr>
                <a:t>Possible Risk Factors</a:t>
              </a:r>
            </a:p>
          </p:txBody>
        </p:sp>
        <p:sp>
          <p:nvSpPr>
            <p:cNvPr id="8" name="Text Placeholder 3">
              <a:extLst>
                <a:ext uri="{FF2B5EF4-FFF2-40B4-BE49-F238E27FC236}">
                  <a16:creationId xmlns:a16="http://schemas.microsoft.com/office/drawing/2014/main" id="{B9A6B15B-7B00-C3E0-0C44-9BADD055AE8A}"/>
                </a:ext>
              </a:extLst>
            </p:cNvPr>
            <p:cNvSpPr txBox="1">
              <a:spLocks/>
            </p:cNvSpPr>
            <p:nvPr/>
          </p:nvSpPr>
          <p:spPr>
            <a:xfrm>
              <a:off x="102972" y="1589427"/>
              <a:ext cx="4599657" cy="1399241"/>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algn="l" rtl="0" eaLnBrk="1" fontAlgn="t" latinLnBrk="0" hangingPunct="1">
                <a:buNone/>
              </a:pPr>
              <a:r>
                <a:rPr lang="en-GB" b="1" i="0" u="none" strike="noStrike" kern="1200" dirty="0">
                  <a:solidFill>
                    <a:srgbClr val="000000"/>
                  </a:solidFill>
                  <a:effectLst/>
                  <a:latin typeface="Segoe UI Emoji" panose="020B0502040204020203" pitchFamily="34" charset="0"/>
                  <a:ea typeface="Segoe UI Emoji" panose="020B0502040204020203" pitchFamily="34" charset="0"/>
                </a:rPr>
                <a:t>Age group most likely to survive: </a:t>
              </a:r>
              <a:r>
                <a:rPr lang="en-GB" i="0" u="none" strike="noStrike" kern="1200" dirty="0">
                  <a:solidFill>
                    <a:srgbClr val="000000"/>
                  </a:solidFill>
                  <a:effectLst/>
                  <a:latin typeface="Segoe UI Emoji" panose="020B0502040204020203" pitchFamily="34" charset="0"/>
                  <a:ea typeface="Segoe UI Emoji" panose="020B0502040204020203" pitchFamily="34" charset="0"/>
                </a:rPr>
                <a:t>The highest survival rate is observed in the 41-45 bin (88.4%) and the 26-30 bin has the least people and percentage (60%). </a:t>
              </a:r>
              <a:r>
                <a:rPr lang="en-GB" dirty="0">
                  <a:solidFill>
                    <a:srgbClr val="000000"/>
                  </a:solidFill>
                  <a:latin typeface="Segoe UI Emoji" panose="020B0502040204020203" pitchFamily="34" charset="0"/>
                  <a:ea typeface="Segoe UI Emoji" panose="020B0502040204020203" pitchFamily="34" charset="0"/>
                </a:rPr>
                <a:t>Overall, t</a:t>
              </a:r>
              <a:r>
                <a:rPr lang="en-GB" i="0" u="none" strike="noStrike" kern="1200" dirty="0">
                  <a:solidFill>
                    <a:srgbClr val="000000"/>
                  </a:solidFill>
                  <a:effectLst/>
                  <a:latin typeface="Segoe UI Emoji" panose="020B0502040204020203" pitchFamily="34" charset="0"/>
                  <a:ea typeface="Segoe UI Emoji" panose="020B0502040204020203" pitchFamily="34" charset="0"/>
                </a:rPr>
                <a:t>he age group survival range is between 60%-88% and data shows that mid-life groups fare better than older groups.</a:t>
              </a:r>
              <a:endParaRPr lang="en-NG" b="1" i="0" u="none" strike="noStrike" dirty="0">
                <a:effectLst/>
                <a:latin typeface="Segoe UI Emoji" panose="020B0502040204020203" pitchFamily="34" charset="0"/>
                <a:ea typeface="Segoe UI Emoji" panose="020B0502040204020203" pitchFamily="34" charset="0"/>
              </a:endParaRPr>
            </a:p>
            <a:p>
              <a:pPr marL="0" algn="l" rtl="0" eaLnBrk="1" fontAlgn="t" latinLnBrk="0" hangingPunct="1">
                <a:buNone/>
              </a:pPr>
              <a:r>
                <a:rPr lang="en-GB" b="1" i="0" u="none" strike="noStrike" kern="1200" dirty="0">
                  <a:solidFill>
                    <a:srgbClr val="000000"/>
                  </a:solidFill>
                  <a:effectLst/>
                  <a:latin typeface="Segoe UI Emoji" panose="020B0502040204020203" pitchFamily="34" charset="0"/>
                  <a:ea typeface="Segoe UI Emoji" panose="020B0502040204020203" pitchFamily="34" charset="0"/>
                </a:rPr>
                <a:t>Stages associated with the highest mortality: </a:t>
              </a:r>
              <a:r>
                <a:rPr lang="en-GB" i="0" u="none" strike="noStrike" kern="1200" dirty="0">
                  <a:solidFill>
                    <a:srgbClr val="000000"/>
                  </a:solidFill>
                  <a:effectLst/>
                  <a:latin typeface="Segoe UI Emoji" panose="020B0502040204020203" pitchFamily="34" charset="0"/>
                  <a:ea typeface="Segoe UI Emoji" panose="020B0502040204020203" pitchFamily="34" charset="0"/>
                </a:rPr>
                <a:t>The bar chart shows that mortality increases with stage.</a:t>
              </a:r>
              <a:endParaRPr lang="en-NG" b="1" i="0" u="none" strike="noStrike" dirty="0">
                <a:effectLst/>
                <a:latin typeface="Segoe UI Emoji" panose="020B0502040204020203" pitchFamily="34" charset="0"/>
                <a:ea typeface="Segoe UI Emoji" panose="020B0502040204020203" pitchFamily="34" charset="0"/>
              </a:endParaRPr>
            </a:p>
          </p:txBody>
        </p:sp>
      </p:grpSp>
      <p:sp>
        <p:nvSpPr>
          <p:cNvPr id="16" name="Rectangle 15">
            <a:extLst>
              <a:ext uri="{FF2B5EF4-FFF2-40B4-BE49-F238E27FC236}">
                <a16:creationId xmlns:a16="http://schemas.microsoft.com/office/drawing/2014/main" id="{E7E53425-86FC-6265-65D3-90BD0EB73540}"/>
              </a:ext>
            </a:extLst>
          </p:cNvPr>
          <p:cNvSpPr/>
          <p:nvPr/>
        </p:nvSpPr>
        <p:spPr>
          <a:xfrm>
            <a:off x="234000" y="3924000"/>
            <a:ext cx="6381816" cy="2307600"/>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Text Placeholder 3">
            <a:extLst>
              <a:ext uri="{FF2B5EF4-FFF2-40B4-BE49-F238E27FC236}">
                <a16:creationId xmlns:a16="http://schemas.microsoft.com/office/drawing/2014/main" id="{E5D53C32-075B-8BE7-845E-D33CCA63ED05}"/>
              </a:ext>
            </a:extLst>
          </p:cNvPr>
          <p:cNvSpPr txBox="1">
            <a:spLocks/>
          </p:cNvSpPr>
          <p:nvPr/>
        </p:nvSpPr>
        <p:spPr>
          <a:xfrm>
            <a:off x="233667" y="3924000"/>
            <a:ext cx="6381816" cy="2308324"/>
          </a:xfrm>
          <a:prstGeom prst="rect">
            <a:avLst/>
          </a:prstGeom>
          <a:solidFill>
            <a:srgbClr val="F16498">
              <a:alpha val="50000"/>
            </a:srgbClr>
          </a:solidFill>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Bef>
                <a:spcPts val="1200"/>
              </a:spcBef>
            </a:pPr>
            <a:r>
              <a:rPr lang="en-GB" dirty="0">
                <a:latin typeface="Segoe UI Emoji" panose="020B0502040204020203" pitchFamily="34" charset="0"/>
                <a:ea typeface="Segoe UI Emoji" panose="020B0502040204020203" pitchFamily="34" charset="0"/>
              </a:rPr>
              <a:t>This dataset shows that survival is highest in women aged 41–45 (88.4%) but declines steadily in older groups, with the lowest survival in ages 66–70 (76.7%). This supports evidence that older age is associated with poorer prognosis due to biological aggressiveness, comorbidities, and treatment limitations [4]. We also observe mortality rising sharply with advancing AJCC stage (from 7.4% at stage IIA to 38.1% at stage IIIC), confirming stage at diagnosis as the strongest determinant of survival[11]. These results emphasise the importance of early detection programmes and age-appropriate treatment strategies to improve outcomes.</a:t>
            </a:r>
          </a:p>
        </p:txBody>
      </p:sp>
      <p:sp>
        <p:nvSpPr>
          <p:cNvPr id="10" name="Title 1">
            <a:extLst>
              <a:ext uri="{FF2B5EF4-FFF2-40B4-BE49-F238E27FC236}">
                <a16:creationId xmlns:a16="http://schemas.microsoft.com/office/drawing/2014/main" id="{07571DD0-6D17-26AA-308F-506CA88848DE}"/>
              </a:ext>
            </a:extLst>
          </p:cNvPr>
          <p:cNvSpPr txBox="1">
            <a:spLocks/>
          </p:cNvSpPr>
          <p:nvPr/>
        </p:nvSpPr>
        <p:spPr>
          <a:xfrm>
            <a:off x="363590" y="3418057"/>
            <a:ext cx="2830286"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solidFill>
                  <a:srgbClr val="F16498"/>
                </a:solidFill>
                <a:latin typeface="Segoe UI Semibold" panose="020B0702040204020203" pitchFamily="34" charset="0"/>
                <a:cs typeface="Segoe UI Semibold" panose="020B0702040204020203" pitchFamily="34" charset="0"/>
              </a:rPr>
              <a:t>Clinical Importance</a:t>
            </a:r>
            <a:endParaRPr lang="en-US" sz="1800" dirty="0">
              <a:solidFill>
                <a:srgbClr val="F16498"/>
              </a:solidFill>
              <a:latin typeface="Segoe UI Semibold" panose="020B0702040204020203" pitchFamily="34" charset="0"/>
              <a:cs typeface="Segoe UI Semibold" panose="020B0702040204020203" pitchFamily="34" charset="0"/>
            </a:endParaRPr>
          </a:p>
        </p:txBody>
      </p:sp>
      <p:pic>
        <p:nvPicPr>
          <p:cNvPr id="3" name="Picture 2" descr="A screenshot of a breast cancer analysis&#10;&#10;AI-generated content may be incorrect.">
            <a:extLst>
              <a:ext uri="{FF2B5EF4-FFF2-40B4-BE49-F238E27FC236}">
                <a16:creationId xmlns:a16="http://schemas.microsoft.com/office/drawing/2014/main" id="{A65733CE-BE2D-7AE2-CC14-B2A60A1D5759}"/>
              </a:ext>
            </a:extLst>
          </p:cNvPr>
          <p:cNvPicPr>
            <a:picLocks noChangeAspect="1"/>
          </p:cNvPicPr>
          <p:nvPr/>
        </p:nvPicPr>
        <p:blipFill>
          <a:blip r:embed="rId2">
            <a:extLst>
              <a:ext uri="{28A0092B-C50C-407E-A947-70E740481C1C}">
                <a14:useLocalDpi xmlns:a14="http://schemas.microsoft.com/office/drawing/2010/main" val="0"/>
              </a:ext>
            </a:extLst>
          </a:blip>
          <a:srcRect l="55243" t="68994" r="2631" b="8637"/>
          <a:stretch>
            <a:fillRect/>
          </a:stretch>
        </p:blipFill>
        <p:spPr>
          <a:xfrm>
            <a:off x="7099782" y="4049612"/>
            <a:ext cx="4599656" cy="2153365"/>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BBAF2799-E7FA-DF1A-1C52-338920DB40C6}"/>
              </a:ext>
            </a:extLst>
          </p:cNvPr>
          <p:cNvPicPr>
            <a:picLocks noChangeAspect="1"/>
          </p:cNvPicPr>
          <p:nvPr/>
        </p:nvPicPr>
        <p:blipFill>
          <a:blip r:embed="rId3">
            <a:extLst>
              <a:ext uri="{28A0092B-C50C-407E-A947-70E740481C1C}">
                <a14:useLocalDpi xmlns:a14="http://schemas.microsoft.com/office/drawing/2010/main" val="0"/>
              </a:ext>
            </a:extLst>
          </a:blip>
          <a:srcRect l="19500" t="49489" r="47692" b="24764"/>
          <a:stretch>
            <a:fillRect/>
          </a:stretch>
        </p:blipFill>
        <p:spPr>
          <a:xfrm>
            <a:off x="880430" y="1147990"/>
            <a:ext cx="5735053" cy="2250992"/>
          </a:xfrm>
          <a:prstGeom prst="rect">
            <a:avLst/>
          </a:prstGeom>
          <a:ln>
            <a:noFill/>
          </a:ln>
          <a:effectLst>
            <a:outerShdw blurRad="190500" algn="tl" rotWithShape="0">
              <a:srgbClr val="000000">
                <a:alpha val="70000"/>
              </a:srgbClr>
            </a:outerShdw>
          </a:effectLst>
        </p:spPr>
      </p:pic>
      <p:sp>
        <p:nvSpPr>
          <p:cNvPr id="18" name="Slide Number Placeholder 17">
            <a:extLst>
              <a:ext uri="{FF2B5EF4-FFF2-40B4-BE49-F238E27FC236}">
                <a16:creationId xmlns:a16="http://schemas.microsoft.com/office/drawing/2014/main" id="{BF909011-FB83-4031-6949-2F8BA5CE5359}"/>
              </a:ext>
            </a:extLst>
          </p:cNvPr>
          <p:cNvSpPr>
            <a:spLocks noGrp="1"/>
          </p:cNvSpPr>
          <p:nvPr>
            <p:ph type="sldNum" sz="quarter" idx="12"/>
          </p:nvPr>
        </p:nvSpPr>
        <p:spPr/>
        <p:txBody>
          <a:bodyPr/>
          <a:lstStyle/>
          <a:p>
            <a:r>
              <a:rPr lang="en-GB" dirty="0"/>
              <a:t>13</a:t>
            </a:r>
            <a:endParaRPr lang="en-NG" dirty="0"/>
          </a:p>
        </p:txBody>
      </p:sp>
      <p:sp>
        <p:nvSpPr>
          <p:cNvPr id="4" name="Title 1">
            <a:hlinkClick r:id="rId4"/>
            <a:extLst>
              <a:ext uri="{FF2B5EF4-FFF2-40B4-BE49-F238E27FC236}">
                <a16:creationId xmlns:a16="http://schemas.microsoft.com/office/drawing/2014/main" id="{F1CC4625-8EEC-1B1C-AFEA-4F9FEE19EB51}"/>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3396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9CD4-688D-FA8B-0738-513E23BA8053}"/>
              </a:ext>
            </a:extLst>
          </p:cNvPr>
          <p:cNvSpPr txBox="1">
            <a:spLocks/>
          </p:cNvSpPr>
          <p:nvPr/>
        </p:nvSpPr>
        <p:spPr>
          <a:xfrm>
            <a:off x="3450169" y="50400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Discussion of Findings</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56ED1F34-87BA-8C8C-EFBF-8BB91505DFF8}"/>
              </a:ext>
            </a:extLst>
          </p:cNvPr>
          <p:cNvSpPr txBox="1"/>
          <p:nvPr/>
        </p:nvSpPr>
        <p:spPr>
          <a:xfrm>
            <a:off x="2154621" y="1681426"/>
            <a:ext cx="7882759" cy="4001095"/>
          </a:xfrm>
          <a:prstGeom prst="rect">
            <a:avLst/>
          </a:prstGeom>
          <a:noFill/>
        </p:spPr>
        <p:txBody>
          <a:bodyPr wrap="square">
            <a:spAutoFit/>
          </a:bodyPr>
          <a:lstStyle/>
          <a:p>
            <a:pPr algn="just">
              <a:spcBef>
                <a:spcPts val="1200"/>
              </a:spcBef>
            </a:pPr>
            <a:r>
              <a:rPr lang="en-GB" dirty="0">
                <a:latin typeface="Segoe UI Emoji" panose="020B0502040204020203" pitchFamily="34" charset="0"/>
                <a:ea typeface="Segoe UI Emoji" panose="020B0502040204020203" pitchFamily="34" charset="0"/>
              </a:rPr>
              <a:t>The findings from this study align with existing literature on breast cancer survival determinants. The observed higher survival rates in younger women (41–45 years, 88.4%) and declining survival in older groups support existing reports linking age with prognosis, comorbidities, and treatment tolerance [6,10].</a:t>
            </a:r>
          </a:p>
          <a:p>
            <a:pPr algn="just">
              <a:spcBef>
                <a:spcPts val="1200"/>
              </a:spcBef>
            </a:pPr>
            <a:r>
              <a:rPr lang="en-GB" dirty="0">
                <a:latin typeface="Segoe UI Emoji" panose="020B0502040204020203" pitchFamily="34" charset="0"/>
                <a:ea typeface="Segoe UI Emoji" panose="020B0502040204020203" pitchFamily="34" charset="0"/>
              </a:rPr>
              <a:t>The association between increasing tumour size, advanced AJCC stage, and mortality confirms established evidence that staging remains the strongest prognostic factor [7,8]. Similarly, ER/PR positivity is reaffirmed as predictive of improved survival with endocrine therapy [5].</a:t>
            </a:r>
          </a:p>
          <a:p>
            <a:pPr algn="just">
              <a:spcBef>
                <a:spcPts val="1200"/>
              </a:spcBef>
            </a:pPr>
            <a:r>
              <a:rPr lang="en-GB" dirty="0">
                <a:latin typeface="Segoe UI Emoji" panose="020B0502040204020203" pitchFamily="34" charset="0"/>
                <a:ea typeface="Segoe UI Emoji" panose="020B0502040204020203" pitchFamily="34" charset="0"/>
              </a:rPr>
              <a:t>The dataset’s lower average age (54 years) compared to SEER data (~62 years) [10] suggests sample variation, yet survival patterns remain consistent with international trends. Racial differences observed also mirror known inequities in access to screening and treatment [3].</a:t>
            </a:r>
          </a:p>
        </p:txBody>
      </p:sp>
      <p:sp>
        <p:nvSpPr>
          <p:cNvPr id="5" name="Arrow: Chevron 4">
            <a:extLst>
              <a:ext uri="{FF2B5EF4-FFF2-40B4-BE49-F238E27FC236}">
                <a16:creationId xmlns:a16="http://schemas.microsoft.com/office/drawing/2014/main" id="{4FAA522C-698E-1A27-E88B-AACA95695154}"/>
              </a:ext>
            </a:extLst>
          </p:cNvPr>
          <p:cNvSpPr/>
          <p:nvPr/>
        </p:nvSpPr>
        <p:spPr>
          <a:xfrm>
            <a:off x="10668000" y="0"/>
            <a:ext cx="3037490" cy="6858000"/>
          </a:xfrm>
          <a:prstGeom prst="chevron">
            <a:avLst/>
          </a:prstGeom>
          <a:solidFill>
            <a:srgbClr val="F177A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6" name="Arrow: Chevron 5">
            <a:extLst>
              <a:ext uri="{FF2B5EF4-FFF2-40B4-BE49-F238E27FC236}">
                <a16:creationId xmlns:a16="http://schemas.microsoft.com/office/drawing/2014/main" id="{0A6CCD70-78F1-9A83-CD77-9A619728738A}"/>
              </a:ext>
            </a:extLst>
          </p:cNvPr>
          <p:cNvSpPr/>
          <p:nvPr/>
        </p:nvSpPr>
        <p:spPr>
          <a:xfrm>
            <a:off x="-1476000" y="0"/>
            <a:ext cx="3037490" cy="6858000"/>
          </a:xfrm>
          <a:prstGeom prst="chevron">
            <a:avLst/>
          </a:prstGeom>
          <a:solidFill>
            <a:srgbClr val="F177A7">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7" name="Slide Number Placeholder 6">
            <a:extLst>
              <a:ext uri="{FF2B5EF4-FFF2-40B4-BE49-F238E27FC236}">
                <a16:creationId xmlns:a16="http://schemas.microsoft.com/office/drawing/2014/main" id="{A873E866-D0CD-37C8-29FD-E9A58B93F9FE}"/>
              </a:ext>
            </a:extLst>
          </p:cNvPr>
          <p:cNvSpPr>
            <a:spLocks noGrp="1"/>
          </p:cNvSpPr>
          <p:nvPr>
            <p:ph type="sldNum" sz="quarter" idx="12"/>
          </p:nvPr>
        </p:nvSpPr>
        <p:spPr/>
        <p:txBody>
          <a:bodyPr/>
          <a:lstStyle/>
          <a:p>
            <a:r>
              <a:rPr lang="en-GB" dirty="0"/>
              <a:t>14</a:t>
            </a:r>
            <a:endParaRPr lang="en-NG" dirty="0"/>
          </a:p>
        </p:txBody>
      </p:sp>
      <p:sp>
        <p:nvSpPr>
          <p:cNvPr id="3" name="Title 1">
            <a:hlinkClick r:id="rId2"/>
            <a:extLst>
              <a:ext uri="{FF2B5EF4-FFF2-40B4-BE49-F238E27FC236}">
                <a16:creationId xmlns:a16="http://schemas.microsoft.com/office/drawing/2014/main" id="{2BE692B8-034F-E13B-41E9-C796BF3246B0}"/>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3693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4AFF-7FEA-94EF-1BE2-8AEEA576F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0ABAB-31DA-E133-B290-519985F5FD9D}"/>
              </a:ext>
            </a:extLst>
          </p:cNvPr>
          <p:cNvSpPr txBox="1">
            <a:spLocks/>
          </p:cNvSpPr>
          <p:nvPr/>
        </p:nvSpPr>
        <p:spPr>
          <a:xfrm>
            <a:off x="3450169" y="50400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latin typeface="Segoe UI Semibold" panose="020B0702040204020203" pitchFamily="34" charset="0"/>
                <a:cs typeface="Segoe UI Semibold" panose="020B0702040204020203" pitchFamily="34" charset="0"/>
              </a:rPr>
              <a:t>Conclusion</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E166F84B-7C4C-FB15-8812-D75D3F6DC160}"/>
              </a:ext>
            </a:extLst>
          </p:cNvPr>
          <p:cNvSpPr txBox="1"/>
          <p:nvPr/>
        </p:nvSpPr>
        <p:spPr>
          <a:xfrm>
            <a:off x="2154621" y="2274838"/>
            <a:ext cx="7882759" cy="2308324"/>
          </a:xfrm>
          <a:prstGeom prst="rect">
            <a:avLst/>
          </a:prstGeom>
          <a:noFill/>
        </p:spPr>
        <p:txBody>
          <a:bodyPr wrap="square">
            <a:spAutoFit/>
          </a:bodyPr>
          <a:lstStyle/>
          <a:p>
            <a:pPr algn="just">
              <a:spcBef>
                <a:spcPts val="1200"/>
              </a:spcBef>
            </a:pPr>
            <a:r>
              <a:rPr lang="en-GB" dirty="0">
                <a:latin typeface="Segoe UI Emoji" panose="020B0502040204020203" pitchFamily="34" charset="0"/>
                <a:ea typeface="Segoe UI Emoji" panose="020B0502040204020203" pitchFamily="34" charset="0"/>
              </a:rPr>
              <a:t>This report highlights the continued need for integrating clinical, demographic, and biological factors into breast cancer management. Beyond confirming already known survival predictors, these findings emphasise the urgency of translating data insights into practical health policies, ensuring that evidence informs screening strategies, equal access to therapies, and patient-centred care. Ultimately, improved outcomes will depend not only on clinical advances but also on addressing systemic barriers to timely diagnosis and effective treatment.</a:t>
            </a:r>
          </a:p>
        </p:txBody>
      </p:sp>
      <p:sp>
        <p:nvSpPr>
          <p:cNvPr id="3" name="Half Frame 2">
            <a:extLst>
              <a:ext uri="{FF2B5EF4-FFF2-40B4-BE49-F238E27FC236}">
                <a16:creationId xmlns:a16="http://schemas.microsoft.com/office/drawing/2014/main" id="{65541B40-D599-C5A9-17B3-14B990069885}"/>
              </a:ext>
            </a:extLst>
          </p:cNvPr>
          <p:cNvSpPr/>
          <p:nvPr/>
        </p:nvSpPr>
        <p:spPr>
          <a:xfrm rot="10800000" flipH="1">
            <a:off x="180000" y="4896000"/>
            <a:ext cx="1612605" cy="1775638"/>
          </a:xfrm>
          <a:prstGeom prst="halfFrame">
            <a:avLst>
              <a:gd name="adj1" fmla="val 9613"/>
              <a:gd name="adj2" fmla="val 9217"/>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6" name="Right Triangle 5">
            <a:extLst>
              <a:ext uri="{FF2B5EF4-FFF2-40B4-BE49-F238E27FC236}">
                <a16:creationId xmlns:a16="http://schemas.microsoft.com/office/drawing/2014/main" id="{0F130B4D-83BA-4889-42DF-89248A973EB1}"/>
              </a:ext>
            </a:extLst>
          </p:cNvPr>
          <p:cNvSpPr/>
          <p:nvPr/>
        </p:nvSpPr>
        <p:spPr>
          <a:xfrm>
            <a:off x="10692000" y="0"/>
            <a:ext cx="1513490" cy="1282262"/>
          </a:xfrm>
          <a:prstGeom prst="rtTriangle">
            <a:avLst/>
          </a:prstGeom>
          <a:solidFill>
            <a:srgbClr val="4DB6AC">
              <a:alpha val="50000"/>
            </a:srgbClr>
          </a:solidFill>
          <a:ln w="15875">
            <a:solidFill>
              <a:schemeClr val="accent1">
                <a:shade val="15000"/>
                <a:alpha val="46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Slide Number Placeholder 6">
            <a:extLst>
              <a:ext uri="{FF2B5EF4-FFF2-40B4-BE49-F238E27FC236}">
                <a16:creationId xmlns:a16="http://schemas.microsoft.com/office/drawing/2014/main" id="{9E9E9A76-DCFD-1793-742C-0750E468B85B}"/>
              </a:ext>
            </a:extLst>
          </p:cNvPr>
          <p:cNvSpPr>
            <a:spLocks noGrp="1"/>
          </p:cNvSpPr>
          <p:nvPr>
            <p:ph type="sldNum" sz="quarter" idx="12"/>
          </p:nvPr>
        </p:nvSpPr>
        <p:spPr/>
        <p:txBody>
          <a:bodyPr/>
          <a:lstStyle/>
          <a:p>
            <a:r>
              <a:rPr lang="en-GB" dirty="0"/>
              <a:t>15</a:t>
            </a:r>
            <a:endParaRPr lang="en-NG" dirty="0"/>
          </a:p>
        </p:txBody>
      </p:sp>
      <p:sp>
        <p:nvSpPr>
          <p:cNvPr id="5" name="Title 1">
            <a:hlinkClick r:id="rId2"/>
            <a:extLst>
              <a:ext uri="{FF2B5EF4-FFF2-40B4-BE49-F238E27FC236}">
                <a16:creationId xmlns:a16="http://schemas.microsoft.com/office/drawing/2014/main" id="{9821D412-BD77-317B-1009-F73065B398FA}"/>
              </a:ext>
            </a:extLst>
          </p:cNvPr>
          <p:cNvSpPr txBox="1">
            <a:spLocks/>
          </p:cNvSpPr>
          <p:nvPr/>
        </p:nvSpPr>
        <p:spPr>
          <a:xfrm>
            <a:off x="1728000" y="6408000"/>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0337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12CF6-B584-EDFA-F12B-8AB98584CF3E}"/>
            </a:ext>
          </a:extLst>
        </p:cNvPr>
        <p:cNvGrpSpPr/>
        <p:nvPr/>
      </p:nvGrpSpPr>
      <p:grpSpPr>
        <a:xfrm>
          <a:off x="0" y="0"/>
          <a:ext cx="0" cy="0"/>
          <a:chOff x="0" y="0"/>
          <a:chExt cx="0" cy="0"/>
        </a:xfrm>
      </p:grpSpPr>
      <p:sp>
        <p:nvSpPr>
          <p:cNvPr id="3" name="Trapezoid 2">
            <a:extLst>
              <a:ext uri="{FF2B5EF4-FFF2-40B4-BE49-F238E27FC236}">
                <a16:creationId xmlns:a16="http://schemas.microsoft.com/office/drawing/2014/main" id="{0E74EF83-897E-BCC9-5FAB-3CA042A6A805}"/>
              </a:ext>
            </a:extLst>
          </p:cNvPr>
          <p:cNvSpPr/>
          <p:nvPr/>
        </p:nvSpPr>
        <p:spPr>
          <a:xfrm rot="5400000">
            <a:off x="-2736000" y="2717999"/>
            <a:ext cx="6876000" cy="1440000"/>
          </a:xfrm>
          <a:prstGeom prst="trapezoid">
            <a:avLst/>
          </a:prstGeom>
          <a:solidFill>
            <a:srgbClr val="F177A7">
              <a:alpha val="50000"/>
            </a:srgbClr>
          </a:solidFill>
          <a:ln w="3175">
            <a:solidFill>
              <a:schemeClr val="accent1">
                <a:shade val="15000"/>
              </a:schemeClr>
            </a:solidFill>
          </a:ln>
          <a:effectLst>
            <a:outerShdw blurRad="12700" dir="5400000" algn="ctr" rotWithShape="0">
              <a:schemeClr val="bg1"/>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itle 1">
            <a:extLst>
              <a:ext uri="{FF2B5EF4-FFF2-40B4-BE49-F238E27FC236}">
                <a16:creationId xmlns:a16="http://schemas.microsoft.com/office/drawing/2014/main" id="{2B64CB7F-3974-DABD-B910-623B0C4C8A46}"/>
              </a:ext>
            </a:extLst>
          </p:cNvPr>
          <p:cNvSpPr txBox="1">
            <a:spLocks/>
          </p:cNvSpPr>
          <p:nvPr/>
        </p:nvSpPr>
        <p:spPr>
          <a:xfrm>
            <a:off x="3450169" y="50400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700" dirty="0">
                <a:solidFill>
                  <a:srgbClr val="212121"/>
                </a:solidFill>
                <a:latin typeface="Segoe UI Semibold" panose="020B0702040204020203" pitchFamily="34" charset="0"/>
                <a:cs typeface="Segoe UI Semibold" panose="020B0702040204020203" pitchFamily="34" charset="0"/>
              </a:rPr>
              <a:t>Recommendation</a:t>
            </a:r>
            <a:endParaRPr lang="en-US" sz="37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D30F306C-6EBD-860D-F776-5581EA432996}"/>
              </a:ext>
            </a:extLst>
          </p:cNvPr>
          <p:cNvSpPr txBox="1"/>
          <p:nvPr/>
        </p:nvSpPr>
        <p:spPr>
          <a:xfrm>
            <a:off x="2154621" y="1905506"/>
            <a:ext cx="7882759" cy="3046988"/>
          </a:xfrm>
          <a:prstGeom prst="rect">
            <a:avLst/>
          </a:prstGeom>
          <a:noFill/>
        </p:spPr>
        <p:txBody>
          <a:bodyPr wrap="square">
            <a:spAutoFit/>
          </a:bodyPr>
          <a:lstStyle/>
          <a:p>
            <a:pPr marL="285750"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Dataset used for this study was secondary, not collected in a controlled clinical setting. </a:t>
            </a:r>
          </a:p>
          <a:p>
            <a:pPr marL="285750"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There are limited clinical details, </a:t>
            </a:r>
            <a:r>
              <a:rPr lang="en-GB" dirty="0" err="1">
                <a:latin typeface="Segoe UI Emoji" panose="020B0502040204020203" pitchFamily="34" charset="0"/>
                <a:ea typeface="Segoe UI Emoji" panose="020B0502040204020203" pitchFamily="34" charset="0"/>
              </a:rPr>
              <a:t>i.e</a:t>
            </a:r>
            <a:r>
              <a:rPr lang="en-GB" dirty="0">
                <a:latin typeface="Segoe UI Emoji" panose="020B0502040204020203" pitchFamily="34" charset="0"/>
                <a:ea typeface="Segoe UI Emoji" panose="020B0502040204020203" pitchFamily="34" charset="0"/>
              </a:rPr>
              <a:t> missing data on treatment regimens, comorbidities, Human Epidermal Growth Factor Receptor 2 (HER2) status, and lifestyle factors.</a:t>
            </a:r>
          </a:p>
          <a:p>
            <a:pPr marL="285750"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Racial categories and social determinants are too simplified, limiting thorough analysis.</a:t>
            </a:r>
          </a:p>
          <a:p>
            <a:pPr marL="285750"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Possible selection bias: average age (54 yrs) younger than SEER cohort (~62 yrs).</a:t>
            </a:r>
          </a:p>
        </p:txBody>
      </p:sp>
      <p:sp>
        <p:nvSpPr>
          <p:cNvPr id="5" name="Trapezoid 4">
            <a:extLst>
              <a:ext uri="{FF2B5EF4-FFF2-40B4-BE49-F238E27FC236}">
                <a16:creationId xmlns:a16="http://schemas.microsoft.com/office/drawing/2014/main" id="{1E6D29AC-1A2C-191F-E1FE-50DB11739C31}"/>
              </a:ext>
            </a:extLst>
          </p:cNvPr>
          <p:cNvSpPr/>
          <p:nvPr/>
        </p:nvSpPr>
        <p:spPr>
          <a:xfrm>
            <a:off x="0" y="6516000"/>
            <a:ext cx="12210000" cy="360000"/>
          </a:xfrm>
          <a:prstGeom prst="trapezoid">
            <a:avLst>
              <a:gd name="adj" fmla="val 394459"/>
            </a:avLst>
          </a:prstGeom>
          <a:solidFill>
            <a:srgbClr val="F177A7">
              <a:alpha val="50000"/>
            </a:srgbClr>
          </a:solidFill>
          <a:ln w="317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6" name="Slide Number Placeholder 5">
            <a:extLst>
              <a:ext uri="{FF2B5EF4-FFF2-40B4-BE49-F238E27FC236}">
                <a16:creationId xmlns:a16="http://schemas.microsoft.com/office/drawing/2014/main" id="{E78A9B68-26CF-840E-5114-ED4DC923B5BD}"/>
              </a:ext>
            </a:extLst>
          </p:cNvPr>
          <p:cNvSpPr>
            <a:spLocks noGrp="1"/>
          </p:cNvSpPr>
          <p:nvPr>
            <p:ph type="sldNum" sz="quarter" idx="12"/>
          </p:nvPr>
        </p:nvSpPr>
        <p:spPr/>
        <p:txBody>
          <a:bodyPr/>
          <a:lstStyle/>
          <a:p>
            <a:r>
              <a:rPr lang="en-GB" dirty="0"/>
              <a:t>16</a:t>
            </a:r>
            <a:endParaRPr lang="en-NG" dirty="0"/>
          </a:p>
        </p:txBody>
      </p:sp>
      <p:sp>
        <p:nvSpPr>
          <p:cNvPr id="7" name="Title 1">
            <a:hlinkClick r:id="rId2"/>
            <a:extLst>
              <a:ext uri="{FF2B5EF4-FFF2-40B4-BE49-F238E27FC236}">
                <a16:creationId xmlns:a16="http://schemas.microsoft.com/office/drawing/2014/main" id="{224C64DB-CC14-FFE8-BFEF-880C15E4C4DE}"/>
              </a:ext>
            </a:extLst>
          </p:cNvPr>
          <p:cNvSpPr txBox="1">
            <a:spLocks/>
          </p:cNvSpPr>
          <p:nvPr/>
        </p:nvSpPr>
        <p:spPr>
          <a:xfrm>
            <a:off x="1692000" y="6156000"/>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5378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42F2-DDD1-4E6F-EC25-B65F8C0C0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2594A-AB80-89CF-7EBE-0EB2C93B6C96}"/>
              </a:ext>
            </a:extLst>
          </p:cNvPr>
          <p:cNvSpPr txBox="1">
            <a:spLocks/>
          </p:cNvSpPr>
          <p:nvPr/>
        </p:nvSpPr>
        <p:spPr>
          <a:xfrm>
            <a:off x="3450169" y="50400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800" dirty="0">
                <a:latin typeface="Segoe UI Semibold" panose="020B0702040204020203" pitchFamily="34" charset="0"/>
                <a:cs typeface="Segoe UI Semibold" panose="020B0702040204020203" pitchFamily="34" charset="0"/>
              </a:rPr>
              <a:t>Limitations of the Analysis</a:t>
            </a:r>
            <a:endParaRPr lang="en-US" sz="28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1469319E-37A9-BB46-87EC-9F0A13DE5207}"/>
              </a:ext>
            </a:extLst>
          </p:cNvPr>
          <p:cNvSpPr txBox="1"/>
          <p:nvPr/>
        </p:nvSpPr>
        <p:spPr>
          <a:xfrm>
            <a:off x="1250731" y="1681426"/>
            <a:ext cx="9690538" cy="4431983"/>
          </a:xfrm>
          <a:prstGeom prst="rect">
            <a:avLst/>
          </a:prstGeom>
          <a:noFill/>
        </p:spPr>
        <p:txBody>
          <a:bodyPr wrap="square">
            <a:spAutoFit/>
          </a:bodyPr>
          <a:lstStyle/>
          <a:p>
            <a:pPr algn="just">
              <a:spcBef>
                <a:spcPts val="1200"/>
              </a:spcBef>
            </a:pPr>
            <a:r>
              <a:rPr lang="en-GB" dirty="0">
                <a:latin typeface="Segoe UI Emoji" panose="020B0502040204020203" pitchFamily="34" charset="0"/>
                <a:ea typeface="Segoe UI Emoji" panose="020B0502040204020203" pitchFamily="34" charset="0"/>
              </a:rPr>
              <a:t>The findings from this work align with existing literature on breast cancer survival determinants. The observed higher survival rates in younger women (41–45 years, 88.4%) and declining survival in older groups support existing reports linking age with prognosis, comorbidities, and treatment tolerance [6,10].</a:t>
            </a:r>
          </a:p>
          <a:p>
            <a:pPr algn="just">
              <a:spcBef>
                <a:spcPts val="1200"/>
              </a:spcBef>
            </a:pPr>
            <a:r>
              <a:rPr lang="en-GB" dirty="0">
                <a:latin typeface="Segoe UI Emoji" panose="020B0502040204020203" pitchFamily="34" charset="0"/>
                <a:ea typeface="Segoe UI Emoji" panose="020B0502040204020203" pitchFamily="34" charset="0"/>
              </a:rPr>
              <a:t>Nodal status could not be assessed properly in this dataset. The dashboard shows “Patients with ≥1 positive lymph node = 4,004”, which equals the total sample size. This may indicate an aggregation issue (every patient flagged as node-positive) and requires validation/cleaning before interpreting node positivity prevalence.</a:t>
            </a:r>
          </a:p>
          <a:p>
            <a:pPr algn="just">
              <a:spcBef>
                <a:spcPts val="1200"/>
              </a:spcBef>
            </a:pPr>
            <a:r>
              <a:rPr lang="en-GB" dirty="0">
                <a:latin typeface="Segoe UI Emoji" panose="020B0502040204020203" pitchFamily="34" charset="0"/>
                <a:ea typeface="Segoe UI Emoji" panose="020B0502040204020203" pitchFamily="34" charset="0"/>
              </a:rPr>
              <a:t>The association between increasing tumour size, advanced AJCC stage, and mortality confirms established evidence that staging remains the strongest prognostic factor [7,8]. Similarly, ER/PR positivity is reaffirmed as predictive of improved survival with endocrine therapy [5].</a:t>
            </a:r>
          </a:p>
          <a:p>
            <a:pPr algn="just">
              <a:spcBef>
                <a:spcPts val="1200"/>
              </a:spcBef>
            </a:pPr>
            <a:r>
              <a:rPr lang="en-GB" dirty="0">
                <a:latin typeface="Segoe UI Emoji" panose="020B0502040204020203" pitchFamily="34" charset="0"/>
                <a:ea typeface="Segoe UI Emoji" panose="020B0502040204020203" pitchFamily="34" charset="0"/>
              </a:rPr>
              <a:t>The dataset’s lower average age (54 years) compared to SEER data (~62 years) [10] suggests sample variation, yet survival patterns remain consistent with international trends. Racial differences observed also mirror known inequities in access to screening and treatment [3].</a:t>
            </a:r>
          </a:p>
        </p:txBody>
      </p:sp>
      <p:sp>
        <p:nvSpPr>
          <p:cNvPr id="3" name="Arrow: Left-Right 2">
            <a:extLst>
              <a:ext uri="{FF2B5EF4-FFF2-40B4-BE49-F238E27FC236}">
                <a16:creationId xmlns:a16="http://schemas.microsoft.com/office/drawing/2014/main" id="{5FA3EA19-B278-1803-BADE-FE76F0F11C0C}"/>
              </a:ext>
            </a:extLst>
          </p:cNvPr>
          <p:cNvSpPr/>
          <p:nvPr/>
        </p:nvSpPr>
        <p:spPr>
          <a:xfrm>
            <a:off x="2911366" y="1313793"/>
            <a:ext cx="6369269" cy="199697"/>
          </a:xfrm>
          <a:prstGeom prst="leftRightArrow">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5" name="Slide Number Placeholder 4">
            <a:extLst>
              <a:ext uri="{FF2B5EF4-FFF2-40B4-BE49-F238E27FC236}">
                <a16:creationId xmlns:a16="http://schemas.microsoft.com/office/drawing/2014/main" id="{81E94945-440B-2CE9-152B-C4908062D272}"/>
              </a:ext>
            </a:extLst>
          </p:cNvPr>
          <p:cNvSpPr>
            <a:spLocks noGrp="1"/>
          </p:cNvSpPr>
          <p:nvPr>
            <p:ph type="sldNum" sz="quarter" idx="12"/>
          </p:nvPr>
        </p:nvSpPr>
        <p:spPr/>
        <p:txBody>
          <a:bodyPr/>
          <a:lstStyle/>
          <a:p>
            <a:r>
              <a:rPr lang="en-GB" dirty="0"/>
              <a:t>17</a:t>
            </a:r>
            <a:endParaRPr lang="en-NG" dirty="0"/>
          </a:p>
        </p:txBody>
      </p:sp>
      <p:sp>
        <p:nvSpPr>
          <p:cNvPr id="6" name="Title 1">
            <a:hlinkClick r:id="rId3"/>
            <a:extLst>
              <a:ext uri="{FF2B5EF4-FFF2-40B4-BE49-F238E27FC236}">
                <a16:creationId xmlns:a16="http://schemas.microsoft.com/office/drawing/2014/main" id="{3DDDA74C-A5CD-50CB-70F5-7D2904D16F8B}"/>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16160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271AAC40-1E6D-5621-C8A2-05AB56893A0F}"/>
              </a:ext>
            </a:extLst>
          </p:cNvPr>
          <p:cNvSpPr/>
          <p:nvPr/>
        </p:nvSpPr>
        <p:spPr>
          <a:xfrm>
            <a:off x="225973" y="315000"/>
            <a:ext cx="11740055" cy="6228000"/>
          </a:xfrm>
          <a:prstGeom prst="frame">
            <a:avLst>
              <a:gd name="adj1" fmla="val 2615"/>
            </a:avLst>
          </a:prstGeom>
          <a:solidFill>
            <a:srgbClr val="4DB6AC">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4" name="Title 1">
            <a:extLst>
              <a:ext uri="{FF2B5EF4-FFF2-40B4-BE49-F238E27FC236}">
                <a16:creationId xmlns:a16="http://schemas.microsoft.com/office/drawing/2014/main" id="{410F7242-8EBB-C337-3AE9-0739A4E0AC60}"/>
              </a:ext>
            </a:extLst>
          </p:cNvPr>
          <p:cNvSpPr>
            <a:spLocks noGrp="1"/>
          </p:cNvSpPr>
          <p:nvPr>
            <p:ph type="title"/>
          </p:nvPr>
        </p:nvSpPr>
        <p:spPr>
          <a:xfrm>
            <a:off x="3450168" y="0"/>
            <a:ext cx="5291663" cy="684000"/>
          </a:xfrm>
          <a:solidFill>
            <a:schemeClr val="bg1"/>
          </a:solidFill>
        </p:spPr>
        <p:txBody>
          <a:bodyPr vert="horz" lIns="91440" tIns="45720" rIns="91440" bIns="45720" rtlCol="0" anchor="b">
            <a:normAutofit/>
          </a:bodyPr>
          <a:lstStyle/>
          <a:p>
            <a:pPr algn="ctr"/>
            <a:r>
              <a:rPr lang="en-GB" sz="3600" dirty="0">
                <a:latin typeface="Segoe UI Semibold" panose="020B0702040204020203" pitchFamily="34" charset="0"/>
                <a:cs typeface="Segoe UI Semibold" panose="020B0702040204020203" pitchFamily="34" charset="0"/>
              </a:rPr>
              <a:t>Contents</a:t>
            </a:r>
            <a:endParaRPr lang="en-US" sz="3600" dirty="0">
              <a:solidFill>
                <a:srgbClr val="212121"/>
              </a:solidFill>
              <a:latin typeface="Segoe UI Semibold" panose="020B0702040204020203" pitchFamily="34" charset="0"/>
              <a:cs typeface="Segoe UI Semibold" panose="020B0702040204020203" pitchFamily="34" charset="0"/>
            </a:endParaRPr>
          </a:p>
        </p:txBody>
      </p:sp>
      <p:sp>
        <p:nvSpPr>
          <p:cNvPr id="6" name="Text Placeholder 3">
            <a:extLst>
              <a:ext uri="{FF2B5EF4-FFF2-40B4-BE49-F238E27FC236}">
                <a16:creationId xmlns:a16="http://schemas.microsoft.com/office/drawing/2014/main" id="{CF08E234-3E5F-8079-13DE-6CB72DD0D6F3}"/>
              </a:ext>
            </a:extLst>
          </p:cNvPr>
          <p:cNvSpPr txBox="1">
            <a:spLocks/>
          </p:cNvSpPr>
          <p:nvPr/>
        </p:nvSpPr>
        <p:spPr>
          <a:xfrm>
            <a:off x="557876" y="756000"/>
            <a:ext cx="6698897" cy="5946243"/>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		-	Introduction</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2		-	Project Background</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2		-	Aim of the Study</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3		-	Project Questions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5		-	Why Do We Ask These Questions?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6		-	Data Source and Study Population</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7		-	Analysis Methods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8		-	Dashboard 1</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9		-	Dashboard 2</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10	-	Insights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14	-	Discussion of Findings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15	-	Conclusion</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16	- 	Recommendation</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17	-	Limitations of the Analysis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Slide 18	-	References</a:t>
            </a:r>
          </a:p>
          <a:p>
            <a:pPr marL="285750" indent="-285750" algn="just">
              <a:spcBef>
                <a:spcPts val="1200"/>
              </a:spcBef>
              <a:buFont typeface="Wingdings" panose="05000000000000000000" pitchFamily="2" charset="2"/>
              <a:buChar char="§"/>
            </a:pPr>
            <a:endParaRPr lang="en-GB" dirty="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409610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38F4-8301-817D-49F5-21303B544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002D87-B0EC-2267-4ED6-EBBEF88D2FA7}"/>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200" dirty="0">
                <a:latin typeface="Segoe UI Semibold" panose="020B0702040204020203" pitchFamily="34" charset="0"/>
                <a:cs typeface="Segoe UI Semibold" panose="020B0702040204020203" pitchFamily="34" charset="0"/>
              </a:rPr>
              <a:t>References</a:t>
            </a:r>
            <a:endParaRPr lang="en-US" sz="32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DA998F82-D9C8-197C-9E72-2711A8DEE4EA}"/>
              </a:ext>
            </a:extLst>
          </p:cNvPr>
          <p:cNvSpPr txBox="1"/>
          <p:nvPr/>
        </p:nvSpPr>
        <p:spPr>
          <a:xfrm>
            <a:off x="867104" y="1089898"/>
            <a:ext cx="10457793" cy="4678204"/>
          </a:xfrm>
          <a:prstGeom prst="rect">
            <a:avLst/>
          </a:prstGeom>
          <a:noFill/>
        </p:spPr>
        <p:txBody>
          <a:bodyPr wrap="square">
            <a:spAutoFit/>
          </a:bodyPr>
          <a:lstStyle/>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Bray F, </a:t>
            </a:r>
            <a:r>
              <a:rPr lang="en-GB" sz="1400" dirty="0" err="1">
                <a:latin typeface="Segoe UI Emoji" panose="020B0502040204020203" pitchFamily="34" charset="0"/>
                <a:ea typeface="Segoe UI Emoji" panose="020B0502040204020203" pitchFamily="34" charset="0"/>
              </a:rPr>
              <a:t>Laversanne</a:t>
            </a:r>
            <a:r>
              <a:rPr lang="en-GB" sz="1400" dirty="0">
                <a:latin typeface="Segoe UI Emoji" panose="020B0502040204020203" pitchFamily="34" charset="0"/>
                <a:ea typeface="Segoe UI Emoji" panose="020B0502040204020203" pitchFamily="34" charset="0"/>
              </a:rPr>
              <a:t> M, Sung H, </a:t>
            </a:r>
            <a:r>
              <a:rPr lang="en-GB" sz="1400" dirty="0" err="1">
                <a:latin typeface="Segoe UI Emoji" panose="020B0502040204020203" pitchFamily="34" charset="0"/>
                <a:ea typeface="Segoe UI Emoji" panose="020B0502040204020203" pitchFamily="34" charset="0"/>
              </a:rPr>
              <a:t>Ferlay</a:t>
            </a:r>
            <a:r>
              <a:rPr lang="en-GB" sz="1400" dirty="0">
                <a:latin typeface="Segoe UI Emoji" panose="020B0502040204020203" pitchFamily="34" charset="0"/>
                <a:ea typeface="Segoe UI Emoji" panose="020B0502040204020203" pitchFamily="34" charset="0"/>
              </a:rPr>
              <a:t> J, Siegel RL, </a:t>
            </a:r>
            <a:r>
              <a:rPr lang="en-GB" sz="1400" dirty="0" err="1">
                <a:latin typeface="Segoe UI Emoji" panose="020B0502040204020203" pitchFamily="34" charset="0"/>
                <a:ea typeface="Segoe UI Emoji" panose="020B0502040204020203" pitchFamily="34" charset="0"/>
              </a:rPr>
              <a:t>Soerjomataram</a:t>
            </a:r>
            <a:r>
              <a:rPr lang="en-GB" sz="1400" dirty="0">
                <a:latin typeface="Segoe UI Emoji" panose="020B0502040204020203" pitchFamily="34" charset="0"/>
                <a:ea typeface="Segoe UI Emoji" panose="020B0502040204020203" pitchFamily="34" charset="0"/>
              </a:rPr>
              <a:t> I, Jemal A. Global cancer statistics 2022: GLOBOCAN estimates of incidence and mortality worldwide for 36 cancers in 185 countries. CA: a cancer journal for clinicians. 2024 May;74(3):229-63.</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Breast Cancer Research Foundation. Breast cancer statistics and resources [Internet]. New York: BCRF; [cited 2025 Sep 9]. Available from: https://www.bcrf.org/breast-cancer-statistics-and-resources/</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Breast cancer: fact sheet. Geneva: WHO; 2025 [cited 2025 Sep 5]. Available from: https://www.who.int/news-room/fact-sheets/detail/breast-cancer</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Chen RC, Royce TJ, </a:t>
            </a:r>
            <a:r>
              <a:rPr lang="en-GB" sz="1400" dirty="0" err="1">
                <a:latin typeface="Segoe UI Emoji" panose="020B0502040204020203" pitchFamily="34" charset="0"/>
                <a:ea typeface="Segoe UI Emoji" panose="020B0502040204020203" pitchFamily="34" charset="0"/>
              </a:rPr>
              <a:t>Extermann</a:t>
            </a:r>
            <a:r>
              <a:rPr lang="en-GB" sz="1400" dirty="0">
                <a:latin typeface="Segoe UI Emoji" panose="020B0502040204020203" pitchFamily="34" charset="0"/>
                <a:ea typeface="Segoe UI Emoji" panose="020B0502040204020203" pitchFamily="34" charset="0"/>
              </a:rPr>
              <a:t> M, Reeve BB. Impact of age and comorbidity on treatment and outcomes in elderly cancer patients. </a:t>
            </a:r>
            <a:r>
              <a:rPr lang="en-GB" sz="1400" dirty="0" err="1">
                <a:latin typeface="Segoe UI Emoji" panose="020B0502040204020203" pitchFamily="34" charset="0"/>
                <a:ea typeface="Segoe UI Emoji" panose="020B0502040204020203" pitchFamily="34" charset="0"/>
              </a:rPr>
              <a:t>InSeminars</a:t>
            </a:r>
            <a:r>
              <a:rPr lang="en-GB" sz="1400" dirty="0">
                <a:latin typeface="Segoe UI Emoji" panose="020B0502040204020203" pitchFamily="34" charset="0"/>
                <a:ea typeface="Segoe UI Emoji" panose="020B0502040204020203" pitchFamily="34" charset="0"/>
              </a:rPr>
              <a:t> in radiation oncology 2012 Oct 1 (Vol. 22, No. 4, pp. 265-271). WB Saunders.</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DeSantis CE, Ma J, Gaudet MM, Newman LA, Miller KD, Goding Sauer A, Jemal A, Siegel RL. Breast cancer statistics, 2019. CA: a cancer journal for clinicians. 2019 Nov;69(6):438-51.</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Dowsett M, Forbes JF, Bradley R, Ingle J, Aihara T, Bliss J, Boccardo F, Coates A, Coombes RC, Cuzick J, Dubsky P. Early Breast Cancer Trialists’ Collaborative G. Aromatase inhibitors versus tamoxifen in early breast cancer: patient-level meta-analysis of the randomised trials. Lancet. 2015;386(10001):1341-52.</a:t>
            </a:r>
          </a:p>
          <a:p>
            <a:pPr marL="342900" indent="-342900" algn="just">
              <a:spcBef>
                <a:spcPts val="1200"/>
              </a:spcBef>
              <a:buFont typeface="+mj-lt"/>
              <a:buAutoNum type="arabicPeriod"/>
            </a:pPr>
            <a:r>
              <a:rPr lang="en-GB" sz="1400" dirty="0">
                <a:latin typeface="Segoe UI Emoji" panose="020B0502040204020203" pitchFamily="34" charset="0"/>
                <a:ea typeface="Segoe UI Emoji" panose="020B0502040204020203" pitchFamily="34" charset="0"/>
              </a:rPr>
              <a:t>Edge SB, Compton CC. The American Joint Committee on Cancer: the 7th edition of the AJCC cancer staging manual and the future of TNM. Annals of surgical oncology. 2010 Jun;17(6):1471-4. Carter CL, Allen C, Henson DE. Relation of tumour size, lymph node status, and survival in 24,740 breast cancer cases. Cancer. 1989;63(1):181–7.</a:t>
            </a:r>
          </a:p>
        </p:txBody>
      </p:sp>
      <p:sp>
        <p:nvSpPr>
          <p:cNvPr id="5" name="Double Bracket 4">
            <a:extLst>
              <a:ext uri="{FF2B5EF4-FFF2-40B4-BE49-F238E27FC236}">
                <a16:creationId xmlns:a16="http://schemas.microsoft.com/office/drawing/2014/main" id="{64835F9B-A8B9-3DD8-3459-29A7DFCF5217}"/>
              </a:ext>
            </a:extLst>
          </p:cNvPr>
          <p:cNvSpPr/>
          <p:nvPr/>
        </p:nvSpPr>
        <p:spPr>
          <a:xfrm>
            <a:off x="168166" y="149773"/>
            <a:ext cx="11855669" cy="6558455"/>
          </a:xfrm>
          <a:prstGeom prst="bracketPair">
            <a:avLst>
              <a:gd name="adj" fmla="val 28526"/>
            </a:avLst>
          </a:prstGeom>
          <a:ln w="57150">
            <a:solidFill>
              <a:srgbClr val="F177A7">
                <a:alpha val="5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G"/>
          </a:p>
        </p:txBody>
      </p:sp>
      <p:sp>
        <p:nvSpPr>
          <p:cNvPr id="6" name="Slide Number Placeholder 5">
            <a:extLst>
              <a:ext uri="{FF2B5EF4-FFF2-40B4-BE49-F238E27FC236}">
                <a16:creationId xmlns:a16="http://schemas.microsoft.com/office/drawing/2014/main" id="{2D4A677E-A068-D0AC-7D07-967373AB92C0}"/>
              </a:ext>
            </a:extLst>
          </p:cNvPr>
          <p:cNvSpPr>
            <a:spLocks noGrp="1"/>
          </p:cNvSpPr>
          <p:nvPr>
            <p:ph type="sldNum" sz="quarter" idx="12"/>
          </p:nvPr>
        </p:nvSpPr>
        <p:spPr/>
        <p:txBody>
          <a:bodyPr/>
          <a:lstStyle/>
          <a:p>
            <a:r>
              <a:rPr lang="en-GB" dirty="0"/>
              <a:t>18</a:t>
            </a:r>
            <a:endParaRPr lang="en-NG" dirty="0"/>
          </a:p>
        </p:txBody>
      </p:sp>
      <p:sp>
        <p:nvSpPr>
          <p:cNvPr id="3" name="Title 1">
            <a:hlinkClick r:id="rId2"/>
            <a:extLst>
              <a:ext uri="{FF2B5EF4-FFF2-40B4-BE49-F238E27FC236}">
                <a16:creationId xmlns:a16="http://schemas.microsoft.com/office/drawing/2014/main" id="{1041012B-0AE3-D961-FE6B-A83D506C3568}"/>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22624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4DFF4-E4CF-9D81-A751-8A62DE198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97600-4E3F-FBD8-7ACB-2D500DD82C15}"/>
              </a:ext>
            </a:extLst>
          </p:cNvPr>
          <p:cNvSpPr txBox="1">
            <a:spLocks/>
          </p:cNvSpPr>
          <p:nvPr/>
        </p:nvSpPr>
        <p:spPr>
          <a:xfrm>
            <a:off x="3450169" y="0"/>
            <a:ext cx="5291663" cy="684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200" dirty="0">
                <a:latin typeface="Segoe UI Semibold" panose="020B0702040204020203" pitchFamily="34" charset="0"/>
                <a:cs typeface="Segoe UI Semibold" panose="020B0702040204020203" pitchFamily="34" charset="0"/>
              </a:rPr>
              <a:t>References</a:t>
            </a:r>
            <a:endParaRPr lang="en-US" sz="3200" dirty="0">
              <a:solidFill>
                <a:srgbClr val="21212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9AF66A27-45D8-436A-E17B-EC594DEF6D85}"/>
              </a:ext>
            </a:extLst>
          </p:cNvPr>
          <p:cNvSpPr txBox="1"/>
          <p:nvPr/>
        </p:nvSpPr>
        <p:spPr>
          <a:xfrm>
            <a:off x="867104" y="1490008"/>
            <a:ext cx="10457793" cy="3877985"/>
          </a:xfrm>
          <a:prstGeom prst="rect">
            <a:avLst/>
          </a:prstGeom>
          <a:noFill/>
        </p:spPr>
        <p:txBody>
          <a:bodyPr wrap="square">
            <a:spAutoFit/>
          </a:bodyPr>
          <a:lstStyle/>
          <a:p>
            <a:pPr marL="342900" indent="-342900" algn="just">
              <a:spcBef>
                <a:spcPts val="1200"/>
              </a:spcBef>
              <a:buFont typeface="+mj-lt"/>
              <a:buAutoNum type="arabicPeriod" startAt="8"/>
            </a:pPr>
            <a:r>
              <a:rPr lang="en-GB" sz="1400" dirty="0">
                <a:latin typeface="Segoe UI Emoji" panose="020B0502040204020203" pitchFamily="34" charset="0"/>
                <a:ea typeface="Segoe UI Emoji" panose="020B0502040204020203" pitchFamily="34" charset="0"/>
              </a:rPr>
              <a:t>Hammond ME, Hayes DF, Dowsett M, Allred DC, Hagerty KL, Badve S, Fitzgibbons PL, Francis G, Goldstein NS, Hayes M, Hicks DG. American Society of Clinical Oncology/College of American Pathologists guideline recommendations for immunohistochemical testing of </a:t>
            </a:r>
            <a:r>
              <a:rPr lang="en-GB" sz="1400" dirty="0" err="1">
                <a:latin typeface="Segoe UI Emoji" panose="020B0502040204020203" pitchFamily="34" charset="0"/>
                <a:ea typeface="Segoe UI Emoji" panose="020B0502040204020203" pitchFamily="34" charset="0"/>
              </a:rPr>
              <a:t>estrogen</a:t>
            </a:r>
            <a:r>
              <a:rPr lang="en-GB" sz="1400" dirty="0">
                <a:latin typeface="Segoe UI Emoji" panose="020B0502040204020203" pitchFamily="34" charset="0"/>
                <a:ea typeface="Segoe UI Emoji" panose="020B0502040204020203" pitchFamily="34" charset="0"/>
              </a:rPr>
              <a:t> and progesterone receptors in breast cancer. Journal of clinical oncology. 2010 Jun 1;28(16):2784-95.</a:t>
            </a:r>
          </a:p>
          <a:p>
            <a:pPr marL="342900" indent="-342900" algn="just">
              <a:spcBef>
                <a:spcPts val="1200"/>
              </a:spcBef>
              <a:buFont typeface="+mj-lt"/>
              <a:buAutoNum type="arabicPeriod" startAt="8"/>
            </a:pPr>
            <a:r>
              <a:rPr lang="en-GB" sz="1400" dirty="0">
                <a:latin typeface="Segoe UI Emoji" panose="020B0502040204020203" pitchFamily="34" charset="0"/>
                <a:ea typeface="Segoe UI Emoji" panose="020B0502040204020203" pitchFamily="34" charset="0"/>
              </a:rPr>
              <a:t>Henderson JT, Webber EM, Weyrich MS, Miller M, </a:t>
            </a:r>
            <a:r>
              <a:rPr lang="en-GB" sz="1400" dirty="0" err="1">
                <a:latin typeface="Segoe UI Emoji" panose="020B0502040204020203" pitchFamily="34" charset="0"/>
                <a:ea typeface="Segoe UI Emoji" panose="020B0502040204020203" pitchFamily="34" charset="0"/>
              </a:rPr>
              <a:t>Melnikow</a:t>
            </a:r>
            <a:r>
              <a:rPr lang="en-GB" sz="1400" dirty="0">
                <a:latin typeface="Segoe UI Emoji" panose="020B0502040204020203" pitchFamily="34" charset="0"/>
                <a:ea typeface="Segoe UI Emoji" panose="020B0502040204020203" pitchFamily="34" charset="0"/>
              </a:rPr>
              <a:t> J. Screening for breast cancer: evidence report and systematic review for the US Preventive Services Task Force. Jama. 2024 Jun 11;331(22):1931-46.</a:t>
            </a:r>
          </a:p>
          <a:p>
            <a:pPr marL="342900" indent="-342900" algn="just">
              <a:spcBef>
                <a:spcPts val="1200"/>
              </a:spcBef>
              <a:buFont typeface="+mj-lt"/>
              <a:buAutoNum type="arabicPeriod" startAt="8"/>
            </a:pPr>
            <a:r>
              <a:rPr lang="en-GB" sz="1400" dirty="0">
                <a:latin typeface="Segoe UI Emoji" panose="020B0502040204020203" pitchFamily="34" charset="0"/>
                <a:ea typeface="Segoe UI Emoji" panose="020B0502040204020203" pitchFamily="34" charset="0"/>
              </a:rPr>
              <a:t>Howlader N, Ward KC, Warren JL, Campbell DS, Coyle L, Mariotto AB. Assessment of oncology practice billing claims for supplementing chemotherapy: a pilot study in the Georgia SEER Cancer Registry. JNCI Monographs. 2020 May 1;2020(55):82-8.</a:t>
            </a:r>
          </a:p>
          <a:p>
            <a:pPr marL="342900" indent="-342900" algn="just">
              <a:spcBef>
                <a:spcPts val="1200"/>
              </a:spcBef>
              <a:buFont typeface="+mj-lt"/>
              <a:buAutoNum type="arabicPeriod" startAt="8"/>
            </a:pPr>
            <a:r>
              <a:rPr lang="en-GB" sz="1400" dirty="0" err="1">
                <a:latin typeface="Segoe UI Emoji" panose="020B0502040204020203" pitchFamily="34" charset="0"/>
                <a:ea typeface="Segoe UI Emoji" panose="020B0502040204020203" pitchFamily="34" charset="0"/>
              </a:rPr>
              <a:t>Jedy</a:t>
            </a:r>
            <a:r>
              <a:rPr lang="en-GB" sz="1400" dirty="0">
                <a:latin typeface="Segoe UI Emoji" panose="020B0502040204020203" pitchFamily="34" charset="0"/>
                <a:ea typeface="Segoe UI Emoji" panose="020B0502040204020203" pitchFamily="34" charset="0"/>
              </a:rPr>
              <a:t>-Agba E, McCormack V, </a:t>
            </a:r>
            <a:r>
              <a:rPr lang="en-GB" sz="1400" dirty="0" err="1">
                <a:latin typeface="Segoe UI Emoji" panose="020B0502040204020203" pitchFamily="34" charset="0"/>
                <a:ea typeface="Segoe UI Emoji" panose="020B0502040204020203" pitchFamily="34" charset="0"/>
              </a:rPr>
              <a:t>Adebamowo</a:t>
            </a:r>
            <a:r>
              <a:rPr lang="en-GB" sz="1400" dirty="0">
                <a:latin typeface="Segoe UI Emoji" panose="020B0502040204020203" pitchFamily="34" charset="0"/>
                <a:ea typeface="Segoe UI Emoji" panose="020B0502040204020203" pitchFamily="34" charset="0"/>
              </a:rPr>
              <a:t> C, dos-Santos-Silva I. Stage at diagnosis of breast cancer in sub-Saharan Africa: a systematic review and meta-analysis. The Lancet Global Health. 2016 Dec 1;4(12):e923-35.</a:t>
            </a:r>
          </a:p>
          <a:p>
            <a:pPr marL="342900" indent="-342900" algn="just">
              <a:spcBef>
                <a:spcPts val="1200"/>
              </a:spcBef>
              <a:buFont typeface="+mj-lt"/>
              <a:buAutoNum type="arabicPeriod" startAt="8"/>
            </a:pPr>
            <a:r>
              <a:rPr lang="en-GB" sz="1400" dirty="0">
                <a:latin typeface="Segoe UI Emoji" panose="020B0502040204020203" pitchFamily="34" charset="0"/>
                <a:ea typeface="Segoe UI Emoji" panose="020B0502040204020203" pitchFamily="34" charset="0"/>
              </a:rPr>
              <a:t>National Cancer Institute. SEER Cancer Stat Facts: Female Breast Cancer [Internet]. Bethesda (MD): NCI; [cited 2025 Sep 11]. Available from: https://seer.cancer.gov/statfacts/html/breast.html</a:t>
            </a:r>
          </a:p>
          <a:p>
            <a:pPr marL="342900" indent="-342900" algn="just">
              <a:spcBef>
                <a:spcPts val="1200"/>
              </a:spcBef>
              <a:buFont typeface="+mj-lt"/>
              <a:buAutoNum type="arabicPeriod" startAt="8"/>
            </a:pPr>
            <a:r>
              <a:rPr lang="en-GB" sz="1400" dirty="0">
                <a:latin typeface="Segoe UI Emoji" panose="020B0502040204020203" pitchFamily="34" charset="0"/>
                <a:ea typeface="Segoe UI Emoji" panose="020B0502040204020203" pitchFamily="34" charset="0"/>
              </a:rPr>
              <a:t>Saadatmand S, </a:t>
            </a:r>
            <a:r>
              <a:rPr lang="en-GB" sz="1400" dirty="0" err="1">
                <a:latin typeface="Segoe UI Emoji" panose="020B0502040204020203" pitchFamily="34" charset="0"/>
                <a:ea typeface="Segoe UI Emoji" panose="020B0502040204020203" pitchFamily="34" charset="0"/>
              </a:rPr>
              <a:t>Bretveld</a:t>
            </a:r>
            <a:r>
              <a:rPr lang="en-GB" sz="1400" dirty="0">
                <a:latin typeface="Segoe UI Emoji" panose="020B0502040204020203" pitchFamily="34" charset="0"/>
                <a:ea typeface="Segoe UI Emoji" panose="020B0502040204020203" pitchFamily="34" charset="0"/>
              </a:rPr>
              <a:t> R, </a:t>
            </a:r>
            <a:r>
              <a:rPr lang="en-GB" sz="1400" dirty="0" err="1">
                <a:latin typeface="Segoe UI Emoji" panose="020B0502040204020203" pitchFamily="34" charset="0"/>
                <a:ea typeface="Segoe UI Emoji" panose="020B0502040204020203" pitchFamily="34" charset="0"/>
              </a:rPr>
              <a:t>Siesling</a:t>
            </a:r>
            <a:r>
              <a:rPr lang="en-GB" sz="1400" dirty="0">
                <a:latin typeface="Segoe UI Emoji" panose="020B0502040204020203" pitchFamily="34" charset="0"/>
                <a:ea typeface="Segoe UI Emoji" panose="020B0502040204020203" pitchFamily="34" charset="0"/>
              </a:rPr>
              <a:t> S, </a:t>
            </a:r>
            <a:r>
              <a:rPr lang="en-GB" sz="1400" dirty="0" err="1">
                <a:latin typeface="Segoe UI Emoji" panose="020B0502040204020203" pitchFamily="34" charset="0"/>
                <a:ea typeface="Segoe UI Emoji" panose="020B0502040204020203" pitchFamily="34" charset="0"/>
              </a:rPr>
              <a:t>Tilanus-Linthorst</a:t>
            </a:r>
            <a:r>
              <a:rPr lang="en-GB" sz="1400" dirty="0">
                <a:latin typeface="Segoe UI Emoji" panose="020B0502040204020203" pitchFamily="34" charset="0"/>
                <a:ea typeface="Segoe UI Emoji" panose="020B0502040204020203" pitchFamily="34" charset="0"/>
              </a:rPr>
              <a:t> MM. Influence of tumour stage at breast cancer detection on survival in modern times: population based study in 173 797 patients. </a:t>
            </a:r>
            <a:r>
              <a:rPr lang="en-GB" sz="1400" dirty="0" err="1">
                <a:latin typeface="Segoe UI Emoji" panose="020B0502040204020203" pitchFamily="34" charset="0"/>
                <a:ea typeface="Segoe UI Emoji" panose="020B0502040204020203" pitchFamily="34" charset="0"/>
              </a:rPr>
              <a:t>Bmj</a:t>
            </a:r>
            <a:r>
              <a:rPr lang="en-GB" sz="1400" dirty="0">
                <a:latin typeface="Segoe UI Emoji" panose="020B0502040204020203" pitchFamily="34" charset="0"/>
                <a:ea typeface="Segoe UI Emoji" panose="020B0502040204020203" pitchFamily="34" charset="0"/>
              </a:rPr>
              <a:t>. 2015 Oct 6;351.</a:t>
            </a:r>
          </a:p>
        </p:txBody>
      </p:sp>
      <p:sp>
        <p:nvSpPr>
          <p:cNvPr id="3" name="Double Bracket 2">
            <a:extLst>
              <a:ext uri="{FF2B5EF4-FFF2-40B4-BE49-F238E27FC236}">
                <a16:creationId xmlns:a16="http://schemas.microsoft.com/office/drawing/2014/main" id="{4C2322E8-F2AF-C36D-6274-00250502F02A}"/>
              </a:ext>
            </a:extLst>
          </p:cNvPr>
          <p:cNvSpPr/>
          <p:nvPr/>
        </p:nvSpPr>
        <p:spPr>
          <a:xfrm>
            <a:off x="168166" y="149773"/>
            <a:ext cx="11855669" cy="6558455"/>
          </a:xfrm>
          <a:prstGeom prst="bracketPair">
            <a:avLst>
              <a:gd name="adj" fmla="val 28526"/>
            </a:avLst>
          </a:prstGeom>
          <a:ln w="57150">
            <a:solidFill>
              <a:srgbClr val="F177A7">
                <a:alpha val="5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G"/>
          </a:p>
        </p:txBody>
      </p:sp>
      <p:sp>
        <p:nvSpPr>
          <p:cNvPr id="5" name="Slide Number Placeholder 4">
            <a:extLst>
              <a:ext uri="{FF2B5EF4-FFF2-40B4-BE49-F238E27FC236}">
                <a16:creationId xmlns:a16="http://schemas.microsoft.com/office/drawing/2014/main" id="{6B25A3A7-C74D-58D6-D3F1-5FED21B7D41F}"/>
              </a:ext>
            </a:extLst>
          </p:cNvPr>
          <p:cNvSpPr>
            <a:spLocks noGrp="1"/>
          </p:cNvSpPr>
          <p:nvPr>
            <p:ph type="sldNum" sz="quarter" idx="12"/>
          </p:nvPr>
        </p:nvSpPr>
        <p:spPr/>
        <p:txBody>
          <a:bodyPr/>
          <a:lstStyle/>
          <a:p>
            <a:r>
              <a:rPr lang="en-GB" dirty="0"/>
              <a:t>19</a:t>
            </a:r>
            <a:endParaRPr lang="en-NG" dirty="0"/>
          </a:p>
        </p:txBody>
      </p:sp>
      <p:sp>
        <p:nvSpPr>
          <p:cNvPr id="6" name="Title 1">
            <a:hlinkClick r:id="rId2"/>
            <a:extLst>
              <a:ext uri="{FF2B5EF4-FFF2-40B4-BE49-F238E27FC236}">
                <a16:creationId xmlns:a16="http://schemas.microsoft.com/office/drawing/2014/main" id="{981375E5-97BA-5D37-319B-6C9BC40B8A08}"/>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8904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91BC">
            <a:alpha val="50196"/>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3820-B857-38A7-1C1C-524561129942}"/>
              </a:ext>
            </a:extLst>
          </p:cNvPr>
          <p:cNvSpPr>
            <a:spLocks noGrp="1"/>
          </p:cNvSpPr>
          <p:nvPr>
            <p:ph type="title"/>
          </p:nvPr>
        </p:nvSpPr>
        <p:spPr>
          <a:xfrm>
            <a:off x="6417733" y="490537"/>
            <a:ext cx="5291663" cy="684000"/>
          </a:xfrm>
        </p:spPr>
        <p:txBody>
          <a:bodyPr vert="horz" lIns="91440" tIns="45720" rIns="91440" bIns="45720" rtlCol="0" anchor="b">
            <a:normAutofit/>
          </a:bodyPr>
          <a:lstStyle/>
          <a:p>
            <a:r>
              <a:rPr lang="en-US" sz="4000" dirty="0">
                <a:solidFill>
                  <a:srgbClr val="212121"/>
                </a:solidFill>
                <a:latin typeface="Segoe UI Semibold" panose="020B0702040204020203" pitchFamily="34" charset="0"/>
                <a:cs typeface="Segoe UI Semibold" panose="020B0702040204020203" pitchFamily="34" charset="0"/>
              </a:rPr>
              <a:t>Introduction</a:t>
            </a:r>
          </a:p>
        </p:txBody>
      </p:sp>
      <p:pic>
        <p:nvPicPr>
          <p:cNvPr id="6" name="Picture Placeholder 5">
            <a:extLst>
              <a:ext uri="{FF2B5EF4-FFF2-40B4-BE49-F238E27FC236}">
                <a16:creationId xmlns:a16="http://schemas.microsoft.com/office/drawing/2014/main" id="{1ADB79AC-9815-1F46-F168-AE10BE463FE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42" r="-1" b="-1"/>
          <a:stretch>
            <a:fillRect/>
          </a:stretch>
        </p:blipFill>
        <p:spPr>
          <a:xfrm>
            <a:off x="3" y="1587"/>
            <a:ext cx="5774264"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 Placeholder 3">
            <a:extLst>
              <a:ext uri="{FF2B5EF4-FFF2-40B4-BE49-F238E27FC236}">
                <a16:creationId xmlns:a16="http://schemas.microsoft.com/office/drawing/2014/main" id="{4CF7CAD2-B7A1-53D5-6A00-06E64220BA00}"/>
              </a:ext>
            </a:extLst>
          </p:cNvPr>
          <p:cNvSpPr>
            <a:spLocks noGrp="1"/>
          </p:cNvSpPr>
          <p:nvPr>
            <p:ph type="body" sz="half" idx="2"/>
          </p:nvPr>
        </p:nvSpPr>
        <p:spPr>
          <a:xfrm>
            <a:off x="6052654" y="1440000"/>
            <a:ext cx="5774264" cy="1095574"/>
          </a:xfrm>
        </p:spPr>
        <p:txBody>
          <a:bodyPr vert="horz" lIns="91440" tIns="45720" rIns="91440" bIns="45720" rtlCol="0">
            <a:normAutofit/>
          </a:bodyPr>
          <a:lstStyle/>
          <a:p>
            <a:pPr algn="just"/>
            <a:r>
              <a:rPr lang="en-GB" sz="1800" dirty="0">
                <a:latin typeface="Segoe UI Emoji" panose="020B0502040204020203" pitchFamily="34" charset="0"/>
                <a:ea typeface="Segoe UI Emoji" panose="020B0502040204020203" pitchFamily="34" charset="0"/>
              </a:rPr>
              <a:t>Breast cancer is the most commonly diagnosed cancer in women worldwide. In 2022 it was the leading cancer among women in 157 of 185 countries and caused an estimated ~670,000 deaths globally [3].</a:t>
            </a:r>
          </a:p>
        </p:txBody>
      </p:sp>
      <p:sp>
        <p:nvSpPr>
          <p:cNvPr id="37" name="Text Placeholder 3">
            <a:extLst>
              <a:ext uri="{FF2B5EF4-FFF2-40B4-BE49-F238E27FC236}">
                <a16:creationId xmlns:a16="http://schemas.microsoft.com/office/drawing/2014/main" id="{CD59550A-05AF-2912-4452-533A12DC8C2A}"/>
              </a:ext>
            </a:extLst>
          </p:cNvPr>
          <p:cNvSpPr txBox="1">
            <a:spLocks/>
          </p:cNvSpPr>
          <p:nvPr/>
        </p:nvSpPr>
        <p:spPr>
          <a:xfrm>
            <a:off x="6048000" y="2736000"/>
            <a:ext cx="5774264" cy="1226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Incidence is rising globally, with Global Cancer Observatory (GLOBOCAN) / American Cancer Society (ACS) reports showing continued growth in case counts over the past decade. [1,2]</a:t>
            </a:r>
          </a:p>
        </p:txBody>
      </p:sp>
      <p:sp>
        <p:nvSpPr>
          <p:cNvPr id="38" name="Text Placeholder 3">
            <a:extLst>
              <a:ext uri="{FF2B5EF4-FFF2-40B4-BE49-F238E27FC236}">
                <a16:creationId xmlns:a16="http://schemas.microsoft.com/office/drawing/2014/main" id="{C6A743EE-4897-059B-A6F5-80791D3C2648}"/>
              </a:ext>
            </a:extLst>
          </p:cNvPr>
          <p:cNvSpPr txBox="1">
            <a:spLocks/>
          </p:cNvSpPr>
          <p:nvPr/>
        </p:nvSpPr>
        <p:spPr>
          <a:xfrm>
            <a:off x="6052654" y="4068000"/>
            <a:ext cx="5774264" cy="10955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Early detection and accurate subtyping are crucial for improving outcomes because treatment options and prognosis depend heavily on stage and receptor status. [9]</a:t>
            </a:r>
            <a:endParaRPr lang="en-US" sz="1800" dirty="0">
              <a:latin typeface="Segoe UI Emoji" panose="020B0502040204020203" pitchFamily="34" charset="0"/>
              <a:ea typeface="Segoe UI Emoji" panose="020B0502040204020203" pitchFamily="34" charset="0"/>
            </a:endParaRPr>
          </a:p>
        </p:txBody>
      </p:sp>
      <p:sp>
        <p:nvSpPr>
          <p:cNvPr id="3" name="Title 1">
            <a:extLst>
              <a:ext uri="{FF2B5EF4-FFF2-40B4-BE49-F238E27FC236}">
                <a16:creationId xmlns:a16="http://schemas.microsoft.com/office/drawing/2014/main" id="{EB91B069-3E24-FD73-753C-3F5B57586116}"/>
              </a:ext>
            </a:extLst>
          </p:cNvPr>
          <p:cNvSpPr txBox="1">
            <a:spLocks/>
          </p:cNvSpPr>
          <p:nvPr/>
        </p:nvSpPr>
        <p:spPr>
          <a:xfrm>
            <a:off x="2558731" y="6600472"/>
            <a:ext cx="2973130" cy="2559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latin typeface="Segoe UI Semibold" panose="020B0702040204020203" pitchFamily="34" charset="0"/>
                <a:cs typeface="Segoe UI Semibold" panose="020B0702040204020203" pitchFamily="34" charset="0"/>
              </a:rPr>
              <a:t>Photo from </a:t>
            </a:r>
            <a:r>
              <a:rPr lang="en-GB" sz="900" dirty="0">
                <a:latin typeface="Segoe UI Semibold" panose="020B0702040204020203" pitchFamily="34" charset="0"/>
                <a:cs typeface="Segoe UI Semibold" panose="020B0702040204020203" pitchFamily="34" charset="0"/>
                <a:hlinkClick r:id="rId3"/>
              </a:rPr>
              <a:t>Wikipedia</a:t>
            </a:r>
            <a:endParaRPr lang="en-US" sz="900" dirty="0">
              <a:solidFill>
                <a:srgbClr val="212121"/>
              </a:solidFill>
              <a:latin typeface="Segoe UI Semibold" panose="020B0702040204020203" pitchFamily="34" charset="0"/>
              <a:cs typeface="Segoe UI Semibold" panose="020B0702040204020203" pitchFamily="34" charset="0"/>
            </a:endParaRPr>
          </a:p>
        </p:txBody>
      </p:sp>
      <p:sp>
        <p:nvSpPr>
          <p:cNvPr id="5" name="Slide Number Placeholder 4">
            <a:extLst>
              <a:ext uri="{FF2B5EF4-FFF2-40B4-BE49-F238E27FC236}">
                <a16:creationId xmlns:a16="http://schemas.microsoft.com/office/drawing/2014/main" id="{42CAEAFF-5917-49BE-A2EF-25BA07F0B497}"/>
              </a:ext>
            </a:extLst>
          </p:cNvPr>
          <p:cNvSpPr>
            <a:spLocks noGrp="1"/>
          </p:cNvSpPr>
          <p:nvPr>
            <p:ph type="sldNum" sz="quarter" idx="12"/>
          </p:nvPr>
        </p:nvSpPr>
        <p:spPr/>
        <p:txBody>
          <a:bodyPr/>
          <a:lstStyle/>
          <a:p>
            <a:r>
              <a:rPr lang="en-GB" dirty="0"/>
              <a:t>1</a:t>
            </a:r>
            <a:endParaRPr lang="en-NG" dirty="0"/>
          </a:p>
        </p:txBody>
      </p:sp>
      <p:sp>
        <p:nvSpPr>
          <p:cNvPr id="7" name="Title 1">
            <a:hlinkClick r:id="rId4"/>
            <a:extLst>
              <a:ext uri="{FF2B5EF4-FFF2-40B4-BE49-F238E27FC236}">
                <a16:creationId xmlns:a16="http://schemas.microsoft.com/office/drawing/2014/main" id="{E8432785-5406-25F5-5A9C-8EBD1D0E90CA}"/>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49683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a:extLst>
            <a:ext uri="{FF2B5EF4-FFF2-40B4-BE49-F238E27FC236}">
              <a16:creationId xmlns:a16="http://schemas.microsoft.com/office/drawing/2014/main" id="{DCBA7FB2-B0FF-A832-BF16-AE485A4A51BF}"/>
            </a:ext>
          </a:extLst>
        </p:cNvPr>
        <p:cNvGrpSpPr/>
        <p:nvPr/>
      </p:nvGrpSpPr>
      <p:grpSpPr>
        <a:xfrm>
          <a:off x="0" y="0"/>
          <a:ext cx="0" cy="0"/>
          <a:chOff x="0" y="0"/>
          <a:chExt cx="0" cy="0"/>
        </a:xfrm>
      </p:grpSpPr>
      <p:sp>
        <p:nvSpPr>
          <p:cNvPr id="7" name="Teardrop 6">
            <a:extLst>
              <a:ext uri="{FF2B5EF4-FFF2-40B4-BE49-F238E27FC236}">
                <a16:creationId xmlns:a16="http://schemas.microsoft.com/office/drawing/2014/main" id="{30835AEC-9B39-199C-594C-4738E568B55A}"/>
              </a:ext>
            </a:extLst>
          </p:cNvPr>
          <p:cNvSpPr/>
          <p:nvPr/>
        </p:nvSpPr>
        <p:spPr>
          <a:xfrm rot="2016787">
            <a:off x="-1567654" y="-1015194"/>
            <a:ext cx="8349479" cy="8366386"/>
          </a:xfrm>
          <a:prstGeom prst="teardrop">
            <a:avLst>
              <a:gd name="adj" fmla="val 80981"/>
            </a:avLst>
          </a:prstGeom>
          <a:solidFill>
            <a:srgbClr val="D291BC">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itle 1">
            <a:extLst>
              <a:ext uri="{FF2B5EF4-FFF2-40B4-BE49-F238E27FC236}">
                <a16:creationId xmlns:a16="http://schemas.microsoft.com/office/drawing/2014/main" id="{F8754566-6FC2-BD26-52D3-19091BCB1FDD}"/>
              </a:ext>
            </a:extLst>
          </p:cNvPr>
          <p:cNvSpPr>
            <a:spLocks noGrp="1"/>
          </p:cNvSpPr>
          <p:nvPr>
            <p:ph type="title"/>
          </p:nvPr>
        </p:nvSpPr>
        <p:spPr>
          <a:xfrm>
            <a:off x="7496567" y="4680000"/>
            <a:ext cx="2973130" cy="684000"/>
          </a:xfrm>
        </p:spPr>
        <p:txBody>
          <a:bodyPr vert="horz" lIns="91440" tIns="45720" rIns="91440" bIns="45720" rtlCol="0" anchor="b">
            <a:normAutofit/>
          </a:bodyPr>
          <a:lstStyle/>
          <a:p>
            <a:r>
              <a:rPr lang="en-GB" sz="2800" dirty="0">
                <a:latin typeface="Segoe UI Semibold" panose="020B0702040204020203" pitchFamily="34" charset="0"/>
                <a:cs typeface="Segoe UI Semibold" panose="020B0702040204020203" pitchFamily="34" charset="0"/>
              </a:rPr>
              <a:t>Aim of </a:t>
            </a:r>
            <a:r>
              <a:rPr lang="en-GB" dirty="0">
                <a:latin typeface="Segoe UI Semibold" panose="020B0702040204020203" pitchFamily="34" charset="0"/>
                <a:cs typeface="Segoe UI Semibold" panose="020B0702040204020203" pitchFamily="34" charset="0"/>
              </a:rPr>
              <a:t>the</a:t>
            </a:r>
            <a:r>
              <a:rPr lang="en-GB" sz="2800" dirty="0">
                <a:latin typeface="Segoe UI Semibold" panose="020B0702040204020203" pitchFamily="34" charset="0"/>
                <a:cs typeface="Segoe UI Semibold" panose="020B0702040204020203" pitchFamily="34" charset="0"/>
              </a:rPr>
              <a:t> Study</a:t>
            </a:r>
            <a:endParaRPr lang="en-US" sz="2800" dirty="0">
              <a:solidFill>
                <a:srgbClr val="212121"/>
              </a:solidFill>
              <a:latin typeface="Segoe UI Semibold" panose="020B0702040204020203" pitchFamily="34" charset="0"/>
              <a:cs typeface="Segoe UI Semibold" panose="020B0702040204020203" pitchFamily="34" charset="0"/>
            </a:endParaRPr>
          </a:p>
        </p:txBody>
      </p:sp>
      <p:sp>
        <p:nvSpPr>
          <p:cNvPr id="4" name="Text Placeholder 3">
            <a:extLst>
              <a:ext uri="{FF2B5EF4-FFF2-40B4-BE49-F238E27FC236}">
                <a16:creationId xmlns:a16="http://schemas.microsoft.com/office/drawing/2014/main" id="{786B7C44-F810-173A-8552-F42E1750E80E}"/>
              </a:ext>
            </a:extLst>
          </p:cNvPr>
          <p:cNvSpPr>
            <a:spLocks noGrp="1"/>
          </p:cNvSpPr>
          <p:nvPr>
            <p:ph type="body" sz="half" idx="2"/>
          </p:nvPr>
        </p:nvSpPr>
        <p:spPr>
          <a:xfrm>
            <a:off x="6096000" y="5364000"/>
            <a:ext cx="5774264" cy="1065962"/>
          </a:xfrm>
        </p:spPr>
        <p:txBody>
          <a:bodyPr vert="horz" lIns="91440" tIns="45720" rIns="91440" bIns="45720" rtlCol="0">
            <a:noAutofit/>
          </a:bodyPr>
          <a:lstStyle/>
          <a:p>
            <a:pPr algn="just"/>
            <a:r>
              <a:rPr lang="en-GB" sz="1800" dirty="0">
                <a:latin typeface="Segoe UI Emoji" panose="020B0502040204020203" pitchFamily="34" charset="0"/>
                <a:ea typeface="Segoe UI Emoji" panose="020B0502040204020203" pitchFamily="34" charset="0"/>
              </a:rPr>
              <a:t>This study aims t</a:t>
            </a:r>
            <a:r>
              <a:rPr lang="en-NG" sz="1800" dirty="0">
                <a:latin typeface="Segoe UI Emoji" panose="020B0502040204020203" pitchFamily="34" charset="0"/>
                <a:ea typeface="Segoe UI Emoji" panose="020B0502040204020203" pitchFamily="34" charset="0"/>
              </a:rPr>
              <a:t>o identify demographic and clinical factors associated with survival outcomes in</a:t>
            </a:r>
            <a:r>
              <a:rPr lang="en-GB" sz="1800" dirty="0">
                <a:latin typeface="Segoe UI Emoji" panose="020B0502040204020203" pitchFamily="34" charset="0"/>
                <a:ea typeface="Segoe UI Emoji" panose="020B0502040204020203" pitchFamily="34" charset="0"/>
              </a:rPr>
              <a:t> breast cancer patients, using</a:t>
            </a:r>
            <a:r>
              <a:rPr lang="en-NG" sz="1800" dirty="0">
                <a:latin typeface="Segoe UI Emoji" panose="020B0502040204020203" pitchFamily="34" charset="0"/>
                <a:ea typeface="Segoe UI Emoji" panose="020B0502040204020203" pitchFamily="34" charset="0"/>
              </a:rPr>
              <a:t> </a:t>
            </a:r>
            <a:r>
              <a:rPr lang="en-GB" sz="1800" dirty="0">
                <a:latin typeface="Segoe UI Emoji" panose="020B0502040204020203" pitchFamily="34" charset="0"/>
                <a:ea typeface="Segoe UI Emoji" panose="020B0502040204020203" pitchFamily="34" charset="0"/>
              </a:rPr>
              <a:t>real-life-style breast cancer data.</a:t>
            </a:r>
          </a:p>
        </p:txBody>
      </p:sp>
      <p:sp>
        <p:nvSpPr>
          <p:cNvPr id="8" name="Title 1">
            <a:extLst>
              <a:ext uri="{FF2B5EF4-FFF2-40B4-BE49-F238E27FC236}">
                <a16:creationId xmlns:a16="http://schemas.microsoft.com/office/drawing/2014/main" id="{9E3C1006-3286-134A-C1B3-927FF26272DE}"/>
              </a:ext>
            </a:extLst>
          </p:cNvPr>
          <p:cNvSpPr txBox="1">
            <a:spLocks/>
          </p:cNvSpPr>
          <p:nvPr/>
        </p:nvSpPr>
        <p:spPr>
          <a:xfrm>
            <a:off x="504000" y="180000"/>
            <a:ext cx="5291663" cy="68400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NG" dirty="0">
                <a:latin typeface="Segoe UI Semibold" panose="020B0702040204020203" pitchFamily="34" charset="0"/>
                <a:cs typeface="Segoe UI Semibold" panose="020B0702040204020203" pitchFamily="34" charset="0"/>
              </a:rPr>
              <a:t>Project </a:t>
            </a:r>
            <a:r>
              <a:rPr lang="en-NG" dirty="0" err="1">
                <a:latin typeface="Segoe UI Semibold" panose="020B0702040204020203" pitchFamily="34" charset="0"/>
                <a:cs typeface="Segoe UI Semibold" panose="020B0702040204020203" pitchFamily="34" charset="0"/>
              </a:rPr>
              <a:t>Backgroun</a:t>
            </a:r>
            <a:r>
              <a:rPr lang="en-GB" dirty="0">
                <a:latin typeface="Segoe UI Semibold" panose="020B0702040204020203" pitchFamily="34" charset="0"/>
                <a:cs typeface="Segoe UI Semibold" panose="020B0702040204020203" pitchFamily="34" charset="0"/>
              </a:rPr>
              <a:t>d</a:t>
            </a:r>
            <a:endParaRPr lang="en-US" sz="4000" dirty="0">
              <a:solidFill>
                <a:srgbClr val="212121"/>
              </a:solidFill>
              <a:latin typeface="Segoe UI Semibold" panose="020B0702040204020203" pitchFamily="34" charset="0"/>
              <a:cs typeface="Segoe UI Semibold" panose="020B0702040204020203" pitchFamily="34" charset="0"/>
            </a:endParaRPr>
          </a:p>
        </p:txBody>
      </p:sp>
      <p:sp>
        <p:nvSpPr>
          <p:cNvPr id="9" name="Text Placeholder 3">
            <a:extLst>
              <a:ext uri="{FF2B5EF4-FFF2-40B4-BE49-F238E27FC236}">
                <a16:creationId xmlns:a16="http://schemas.microsoft.com/office/drawing/2014/main" id="{7FF0A95A-4863-4F59-EBEC-EB45E7C910A2}"/>
              </a:ext>
            </a:extLst>
          </p:cNvPr>
          <p:cNvSpPr txBox="1">
            <a:spLocks/>
          </p:cNvSpPr>
          <p:nvPr/>
        </p:nvSpPr>
        <p:spPr>
          <a:xfrm>
            <a:off x="321736" y="936000"/>
            <a:ext cx="5774264" cy="840230"/>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Breast cancer burden remains high globally; risk varies by stage and biology, and outcomes depend strongly on early detection and receptor status.</a:t>
            </a:r>
          </a:p>
        </p:txBody>
      </p:sp>
      <p:sp>
        <p:nvSpPr>
          <p:cNvPr id="10" name="Text Placeholder 3">
            <a:extLst>
              <a:ext uri="{FF2B5EF4-FFF2-40B4-BE49-F238E27FC236}">
                <a16:creationId xmlns:a16="http://schemas.microsoft.com/office/drawing/2014/main" id="{2D3D317C-54B1-7A32-5860-522761ADD488}"/>
              </a:ext>
            </a:extLst>
          </p:cNvPr>
          <p:cNvSpPr txBox="1">
            <a:spLocks/>
          </p:cNvSpPr>
          <p:nvPr/>
        </p:nvSpPr>
        <p:spPr>
          <a:xfrm>
            <a:off x="321736" y="1818581"/>
            <a:ext cx="5774264" cy="1329889"/>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The dataset’s “T stage,” “N stage,” and “6th stage” fields reflect the American Joint Committee on Cancer (AJCC) 6th edition tumour, node, metastasis cancer staging system (TNM system) used worldwide for anatomic extent and prognostication.</a:t>
            </a:r>
          </a:p>
        </p:txBody>
      </p:sp>
      <p:sp>
        <p:nvSpPr>
          <p:cNvPr id="11" name="Text Placeholder 3">
            <a:extLst>
              <a:ext uri="{FF2B5EF4-FFF2-40B4-BE49-F238E27FC236}">
                <a16:creationId xmlns:a16="http://schemas.microsoft.com/office/drawing/2014/main" id="{12644CDE-F557-3128-FDD9-B2B651EB336C}"/>
              </a:ext>
            </a:extLst>
          </p:cNvPr>
          <p:cNvSpPr txBox="1">
            <a:spLocks/>
          </p:cNvSpPr>
          <p:nvPr/>
        </p:nvSpPr>
        <p:spPr>
          <a:xfrm>
            <a:off x="321736" y="3190821"/>
            <a:ext cx="5774264" cy="1338828"/>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err="1">
                <a:latin typeface="Segoe UI Emoji" panose="020B0502040204020203" pitchFamily="34" charset="0"/>
                <a:ea typeface="Segoe UI Emoji" panose="020B0502040204020203" pitchFamily="34" charset="0"/>
              </a:rPr>
              <a:t>Estrogen</a:t>
            </a:r>
            <a:r>
              <a:rPr lang="en-GB" sz="1800" dirty="0">
                <a:latin typeface="Segoe UI Emoji" panose="020B0502040204020203" pitchFamily="34" charset="0"/>
                <a:ea typeface="Segoe UI Emoji" panose="020B0502040204020203" pitchFamily="34" charset="0"/>
              </a:rPr>
              <a:t> and progesterone receptor (ER/PR) status are established prognostic and treatment-predictive biomarkers. Hormone receptor-positive (HR+) disease typically shows better survival with appropriate endocrine therapy.</a:t>
            </a:r>
            <a:endParaRPr lang="en-US" sz="1800" dirty="0">
              <a:latin typeface="Segoe UI Emoji" panose="020B0502040204020203" pitchFamily="34" charset="0"/>
              <a:ea typeface="Segoe UI Emoji" panose="020B0502040204020203" pitchFamily="34" charset="0"/>
            </a:endParaRPr>
          </a:p>
        </p:txBody>
      </p:sp>
      <p:sp>
        <p:nvSpPr>
          <p:cNvPr id="13" name="Text Placeholder 3">
            <a:extLst>
              <a:ext uri="{FF2B5EF4-FFF2-40B4-BE49-F238E27FC236}">
                <a16:creationId xmlns:a16="http://schemas.microsoft.com/office/drawing/2014/main" id="{CA8074C5-5938-6C48-3998-DE3ADF53EA16}"/>
              </a:ext>
            </a:extLst>
          </p:cNvPr>
          <p:cNvSpPr txBox="1">
            <a:spLocks/>
          </p:cNvSpPr>
          <p:nvPr/>
        </p:nvSpPr>
        <p:spPr>
          <a:xfrm>
            <a:off x="324000" y="4572000"/>
            <a:ext cx="5774264" cy="1338828"/>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For this project, a public breast cancer dataset is analysed, (4,024 rows; demographics, stage, tumour size, grade, ER/PR, survival months, status) curated on Kaggle with variable descriptions aligned to clinical concepts above.</a:t>
            </a:r>
            <a:endParaRPr lang="en-US" sz="1800" dirty="0">
              <a:latin typeface="Segoe UI Emoji" panose="020B0502040204020203" pitchFamily="34" charset="0"/>
              <a:ea typeface="Segoe UI Emoji" panose="020B0502040204020203" pitchFamily="34" charset="0"/>
            </a:endParaRPr>
          </a:p>
        </p:txBody>
      </p:sp>
      <p:pic>
        <p:nvPicPr>
          <p:cNvPr id="5" name="Picture 4">
            <a:extLst>
              <a:ext uri="{FF2B5EF4-FFF2-40B4-BE49-F238E27FC236}">
                <a16:creationId xmlns:a16="http://schemas.microsoft.com/office/drawing/2014/main" id="{BDB3150B-27A0-3DA6-0671-923A26AB2D3F}"/>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567" y="396000"/>
            <a:ext cx="4410052" cy="3667179"/>
          </a:xfrm>
          <a:prstGeom prst="roundRect">
            <a:avLst>
              <a:gd name="adj" fmla="val 7893"/>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itle 1">
            <a:extLst>
              <a:ext uri="{FF2B5EF4-FFF2-40B4-BE49-F238E27FC236}">
                <a16:creationId xmlns:a16="http://schemas.microsoft.com/office/drawing/2014/main" id="{F30AC217-7C1A-EC0D-60E6-56BDB4DDB144}"/>
              </a:ext>
            </a:extLst>
          </p:cNvPr>
          <p:cNvSpPr txBox="1">
            <a:spLocks/>
          </p:cNvSpPr>
          <p:nvPr/>
        </p:nvSpPr>
        <p:spPr>
          <a:xfrm>
            <a:off x="10188000" y="4212000"/>
            <a:ext cx="1548000" cy="2559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latin typeface="Segoe UI Semibold" panose="020B0702040204020203" pitchFamily="34" charset="0"/>
                <a:cs typeface="Segoe UI Semibold" panose="020B0702040204020203" pitchFamily="34" charset="0"/>
              </a:rPr>
              <a:t>Photo from </a:t>
            </a:r>
            <a:r>
              <a:rPr lang="en-GB" sz="900" dirty="0">
                <a:latin typeface="Segoe UI Semibold" panose="020B0702040204020203" pitchFamily="34" charset="0"/>
                <a:cs typeface="Segoe UI Semibold" panose="020B0702040204020203" pitchFamily="34" charset="0"/>
                <a:hlinkClick r:id="rId3"/>
              </a:rPr>
              <a:t>Patient Power</a:t>
            </a:r>
            <a:endParaRPr lang="en-US" sz="900" dirty="0">
              <a:solidFill>
                <a:srgbClr val="212121"/>
              </a:solidFill>
              <a:latin typeface="Segoe UI Semibold" panose="020B0702040204020203" pitchFamily="34" charset="0"/>
              <a:cs typeface="Segoe UI Semibold" panose="020B0702040204020203" pitchFamily="34" charset="0"/>
            </a:endParaRPr>
          </a:p>
        </p:txBody>
      </p:sp>
      <p:sp>
        <p:nvSpPr>
          <p:cNvPr id="15" name="Slide Number Placeholder 14">
            <a:extLst>
              <a:ext uri="{FF2B5EF4-FFF2-40B4-BE49-F238E27FC236}">
                <a16:creationId xmlns:a16="http://schemas.microsoft.com/office/drawing/2014/main" id="{F4ACED55-2945-90D5-D362-10FE04A02F58}"/>
              </a:ext>
            </a:extLst>
          </p:cNvPr>
          <p:cNvSpPr>
            <a:spLocks noGrp="1"/>
          </p:cNvSpPr>
          <p:nvPr>
            <p:ph type="sldNum" sz="quarter" idx="12"/>
          </p:nvPr>
        </p:nvSpPr>
        <p:spPr/>
        <p:txBody>
          <a:bodyPr/>
          <a:lstStyle/>
          <a:p>
            <a:r>
              <a:rPr lang="en-GB" dirty="0"/>
              <a:t>2</a:t>
            </a:r>
            <a:endParaRPr lang="en-NG" dirty="0"/>
          </a:p>
        </p:txBody>
      </p:sp>
      <p:sp>
        <p:nvSpPr>
          <p:cNvPr id="3" name="Title 1">
            <a:hlinkClick r:id="rId4"/>
            <a:extLst>
              <a:ext uri="{FF2B5EF4-FFF2-40B4-BE49-F238E27FC236}">
                <a16:creationId xmlns:a16="http://schemas.microsoft.com/office/drawing/2014/main" id="{ACF4C4C7-1EDE-4255-1D95-FFF2F24D6D6E}"/>
              </a:ext>
            </a:extLst>
          </p:cNvPr>
          <p:cNvSpPr txBox="1">
            <a:spLocks/>
          </p:cNvSpPr>
          <p:nvPr/>
        </p:nvSpPr>
        <p:spPr>
          <a:xfrm>
            <a:off x="54000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F9F9F9"/>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Click To View Repository</a:t>
            </a:r>
            <a:endParaRPr lang="en-US" sz="900" dirty="0">
              <a:solidFill>
                <a:srgbClr val="F9F9F9"/>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2608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944E2-DAD7-E16A-FB07-BD5B027D58C7}"/>
            </a:ext>
          </a:extLst>
        </p:cNvPr>
        <p:cNvGrpSpPr/>
        <p:nvPr/>
      </p:nvGrpSpPr>
      <p:grpSpPr>
        <a:xfrm>
          <a:off x="0" y="0"/>
          <a:ext cx="0" cy="0"/>
          <a:chOff x="0" y="0"/>
          <a:chExt cx="0" cy="0"/>
        </a:xfrm>
      </p:grpSpPr>
      <p:sp>
        <p:nvSpPr>
          <p:cNvPr id="6" name="Frame 5">
            <a:extLst>
              <a:ext uri="{FF2B5EF4-FFF2-40B4-BE49-F238E27FC236}">
                <a16:creationId xmlns:a16="http://schemas.microsoft.com/office/drawing/2014/main" id="{09184C50-7B93-64B4-2598-CD1919BA6904}"/>
              </a:ext>
            </a:extLst>
          </p:cNvPr>
          <p:cNvSpPr/>
          <p:nvPr/>
        </p:nvSpPr>
        <p:spPr>
          <a:xfrm>
            <a:off x="-334617" y="-156574"/>
            <a:ext cx="11430000" cy="5742000"/>
          </a:xfrm>
          <a:prstGeom prst="frame">
            <a:avLst>
              <a:gd name="adj1" fmla="val 209"/>
            </a:avLst>
          </a:prstGeom>
          <a:solidFill>
            <a:srgbClr val="D291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3" name="Frame 2">
            <a:extLst>
              <a:ext uri="{FF2B5EF4-FFF2-40B4-BE49-F238E27FC236}">
                <a16:creationId xmlns:a16="http://schemas.microsoft.com/office/drawing/2014/main" id="{9FFB2776-0E25-8127-CF7E-2C04D5A8EED8}"/>
              </a:ext>
            </a:extLst>
          </p:cNvPr>
          <p:cNvSpPr/>
          <p:nvPr/>
        </p:nvSpPr>
        <p:spPr>
          <a:xfrm>
            <a:off x="1076739" y="1467952"/>
            <a:ext cx="11430000" cy="5742000"/>
          </a:xfrm>
          <a:prstGeom prst="frame">
            <a:avLst>
              <a:gd name="adj1" fmla="val 209"/>
            </a:avLst>
          </a:prstGeom>
          <a:solidFill>
            <a:srgbClr val="D291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2" name="Title 1">
            <a:extLst>
              <a:ext uri="{FF2B5EF4-FFF2-40B4-BE49-F238E27FC236}">
                <a16:creationId xmlns:a16="http://schemas.microsoft.com/office/drawing/2014/main" id="{1D4563F2-3446-81C2-24CF-25BC9F87211B}"/>
              </a:ext>
            </a:extLst>
          </p:cNvPr>
          <p:cNvSpPr>
            <a:spLocks noGrp="1"/>
          </p:cNvSpPr>
          <p:nvPr>
            <p:ph type="title"/>
          </p:nvPr>
        </p:nvSpPr>
        <p:spPr>
          <a:xfrm>
            <a:off x="3450168" y="0"/>
            <a:ext cx="5291663" cy="684000"/>
          </a:xfrm>
        </p:spPr>
        <p:txBody>
          <a:bodyPr vert="horz" lIns="91440" tIns="45720" rIns="91440" bIns="45720" rtlCol="0" anchor="b">
            <a:normAutofit/>
          </a:bodyPr>
          <a:lstStyle/>
          <a:p>
            <a:pPr algn="ctr"/>
            <a:r>
              <a:rPr lang="en-NG" dirty="0">
                <a:latin typeface="Segoe UI Semibold" panose="020B0702040204020203" pitchFamily="34" charset="0"/>
                <a:cs typeface="Segoe UI Semibold" panose="020B0702040204020203" pitchFamily="34" charset="0"/>
              </a:rPr>
              <a:t>Project </a:t>
            </a:r>
            <a:r>
              <a:rPr lang="en-GB" dirty="0">
                <a:latin typeface="Segoe UI Semibold" panose="020B0702040204020203" pitchFamily="34" charset="0"/>
                <a:cs typeface="Segoe UI Semibold" panose="020B0702040204020203" pitchFamily="34" charset="0"/>
              </a:rPr>
              <a:t>Questions</a:t>
            </a:r>
            <a:endParaRPr lang="en-US" sz="4000" dirty="0">
              <a:solidFill>
                <a:srgbClr val="212121"/>
              </a:solidFill>
              <a:latin typeface="Segoe UI Semibold" panose="020B0702040204020203" pitchFamily="34" charset="0"/>
              <a:cs typeface="Segoe UI Semibold" panose="020B0702040204020203" pitchFamily="34" charset="0"/>
            </a:endParaRPr>
          </a:p>
        </p:txBody>
      </p:sp>
      <p:pic>
        <p:nvPicPr>
          <p:cNvPr id="4" name="Picture 3" descr="A pink ribbon on a black background&#10;&#10;AI-generated content may be incorrect.">
            <a:extLst>
              <a:ext uri="{FF2B5EF4-FFF2-40B4-BE49-F238E27FC236}">
                <a16:creationId xmlns:a16="http://schemas.microsoft.com/office/drawing/2014/main" id="{70F6CDF0-1E3D-B423-9540-25832D55A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875285" y="1302184"/>
            <a:ext cx="395675" cy="395675"/>
          </a:xfrm>
          <a:prstGeom prst="rect">
            <a:avLst/>
          </a:prstGeom>
        </p:spPr>
      </p:pic>
      <p:graphicFrame>
        <p:nvGraphicFramePr>
          <p:cNvPr id="9" name="Table 8">
            <a:extLst>
              <a:ext uri="{FF2B5EF4-FFF2-40B4-BE49-F238E27FC236}">
                <a16:creationId xmlns:a16="http://schemas.microsoft.com/office/drawing/2014/main" id="{DD36DCF8-2ECD-EB50-0691-F65426F9ED95}"/>
              </a:ext>
            </a:extLst>
          </p:cNvPr>
          <p:cNvGraphicFramePr>
            <a:graphicFrameLocks noGrp="1"/>
          </p:cNvGraphicFramePr>
          <p:nvPr>
            <p:extLst>
              <p:ext uri="{D42A27DB-BD31-4B8C-83A1-F6EECF244321}">
                <p14:modId xmlns:p14="http://schemas.microsoft.com/office/powerpoint/2010/main" val="364604448"/>
              </p:ext>
            </p:extLst>
          </p:nvPr>
        </p:nvGraphicFramePr>
        <p:xfrm>
          <a:off x="1894522" y="815340"/>
          <a:ext cx="8402957" cy="5227320"/>
        </p:xfrm>
        <a:graphic>
          <a:graphicData uri="http://schemas.openxmlformats.org/drawingml/2006/table">
            <a:tbl>
              <a:tblPr firstRow="1" bandRow="1">
                <a:tableStyleId>{5C22544A-7EE6-4342-B048-85BDC9FD1C3A}</a:tableStyleId>
              </a:tblPr>
              <a:tblGrid>
                <a:gridCol w="2130489">
                  <a:extLst>
                    <a:ext uri="{9D8B030D-6E8A-4147-A177-3AD203B41FA5}">
                      <a16:colId xmlns:a16="http://schemas.microsoft.com/office/drawing/2014/main" val="1391809825"/>
                    </a:ext>
                  </a:extLst>
                </a:gridCol>
                <a:gridCol w="2709333">
                  <a:extLst>
                    <a:ext uri="{9D8B030D-6E8A-4147-A177-3AD203B41FA5}">
                      <a16:colId xmlns:a16="http://schemas.microsoft.com/office/drawing/2014/main" val="3550094024"/>
                    </a:ext>
                  </a:extLst>
                </a:gridCol>
                <a:gridCol w="3563135">
                  <a:extLst>
                    <a:ext uri="{9D8B030D-6E8A-4147-A177-3AD203B41FA5}">
                      <a16:colId xmlns:a16="http://schemas.microsoft.com/office/drawing/2014/main" val="1594902128"/>
                    </a:ext>
                  </a:extLst>
                </a:gridCol>
              </a:tblGrid>
              <a:tr h="370840">
                <a:tc>
                  <a:txBody>
                    <a:bodyPr/>
                    <a:lstStyle/>
                    <a:p>
                      <a:r>
                        <a:rPr lang="en-GB" sz="1400" dirty="0">
                          <a:solidFill>
                            <a:srgbClr val="212121"/>
                          </a:solidFill>
                          <a:latin typeface="Segoe UI Semibold" panose="020B0702040204020203" pitchFamily="34" charset="0"/>
                          <a:cs typeface="Segoe UI Semibold" panose="020B0702040204020203" pitchFamily="34" charset="0"/>
                        </a:rPr>
                        <a:t>Question Type</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tc>
                  <a:txBody>
                    <a:bodyPr/>
                    <a:lstStyle/>
                    <a:p>
                      <a:r>
                        <a:rPr lang="en-GB" sz="1400" dirty="0">
                          <a:solidFill>
                            <a:srgbClr val="212121"/>
                          </a:solidFill>
                          <a:latin typeface="Segoe UI Semibold" panose="020B0702040204020203" pitchFamily="34" charset="0"/>
                          <a:cs typeface="Segoe UI Semibold" panose="020B0702040204020203" pitchFamily="34" charset="0"/>
                        </a:rPr>
                        <a:t>Insight</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tc>
                  <a:txBody>
                    <a:bodyPr/>
                    <a:lstStyle/>
                    <a:p>
                      <a:r>
                        <a:rPr lang="en-GB" sz="1400" dirty="0">
                          <a:solidFill>
                            <a:srgbClr val="212121"/>
                          </a:solidFill>
                          <a:latin typeface="Segoe UI Semibold" panose="020B0702040204020203" pitchFamily="34" charset="0"/>
                          <a:cs typeface="Segoe UI Semibold" panose="020B0702040204020203" pitchFamily="34" charset="0"/>
                        </a:rPr>
                        <a:t>Question</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extLst>
                  <a:ext uri="{0D108BD9-81ED-4DB2-BD59-A6C34878D82A}">
                    <a16:rowId xmlns:a16="http://schemas.microsoft.com/office/drawing/2014/main" val="1829053058"/>
                  </a:ext>
                </a:extLst>
              </a:tr>
              <a:tr h="370840">
                <a:tc rowSpan="6">
                  <a:txBody>
                    <a:bodyPr/>
                    <a:lstStyle/>
                    <a:p>
                      <a:r>
                        <a:rPr lang="en-GB" sz="1200" dirty="0">
                          <a:latin typeface="Segoe UI Emoji" panose="020B0502040204020203" pitchFamily="34" charset="0"/>
                          <a:ea typeface="Segoe UI Emoji" panose="020B0502040204020203" pitchFamily="34" charset="0"/>
                        </a:rPr>
                        <a:t>Descriptive Baseline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NG" sz="1200" kern="1200" dirty="0">
                          <a:solidFill>
                            <a:schemeClr val="dk1"/>
                          </a:solidFill>
                          <a:effectLst/>
                          <a:latin typeface="Segoe UI Emoji" panose="020B0502040204020203" pitchFamily="34" charset="0"/>
                          <a:ea typeface="Segoe UI Emoji" panose="020B0502040204020203" pitchFamily="34" charset="0"/>
                          <a:cs typeface="+mn-cs"/>
                        </a:rPr>
                        <a:t>Alive vs Dead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How many patients are alive compared to those who have died?</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2263284236"/>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solidFill>
                      <a:schemeClr val="accent1"/>
                    </a:solidFill>
                  </a:tcPr>
                </a:tc>
                <a:tc>
                  <a:txBody>
                    <a:bodyPr/>
                    <a:lstStyle/>
                    <a:p>
                      <a:r>
                        <a:rPr lang="en-NG" sz="1200" kern="1200" dirty="0">
                          <a:solidFill>
                            <a:schemeClr val="dk1"/>
                          </a:solidFill>
                          <a:effectLst/>
                          <a:latin typeface="Segoe UI Emoji" panose="020B0502040204020203" pitchFamily="34" charset="0"/>
                          <a:ea typeface="Segoe UI Emoji" panose="020B0502040204020203" pitchFamily="34" charset="0"/>
                          <a:cs typeface="+mn-cs"/>
                        </a:rPr>
                        <a:t>Most common race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Which race occurs most frequently in the dataset?</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3756401613"/>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G" sz="12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Most common T stage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Which T stage classification is most common among patients?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90586002"/>
                  </a:ext>
                </a:extLst>
              </a:tr>
              <a:tr h="370840">
                <a:tc vMerge="1">
                  <a:txBody>
                    <a:bodyPr/>
                    <a:lstStyle/>
                    <a:p>
                      <a:endParaRPr lang="en-NG"/>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Average Age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What is the average age of patients?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3566303019"/>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G" sz="12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Tumour size distribution</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What is the average tumour size across all patients?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3345217913"/>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G" sz="12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mn-cs"/>
                        </a:rPr>
                        <a:t>Survival months range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What are the shortest and longest survival times recorded?</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3230655893"/>
                  </a:ext>
                </a:extLst>
              </a:tr>
              <a:tr h="370840">
                <a:tc rowSpan="5">
                  <a:txBody>
                    <a:bodyPr/>
                    <a:lstStyle/>
                    <a:p>
                      <a:r>
                        <a:rPr lang="en-NG" sz="1200" kern="1200" dirty="0">
                          <a:solidFill>
                            <a:schemeClr val="dk1"/>
                          </a:solidFill>
                          <a:effectLst/>
                          <a:latin typeface="Segoe UI Emoji" panose="020B0502040204020203" pitchFamily="34" charset="0"/>
                          <a:ea typeface="Segoe UI Emoji" panose="020B0502040204020203" pitchFamily="34" charset="0"/>
                          <a:cs typeface="+mn-cs"/>
                        </a:rPr>
                        <a:t>Trends &amp; patterns by groups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Average age by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What is the average age of patients in each survival group?</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917358542"/>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Average tumour size by status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How does the average tumour size differ between alive and deceased patients?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3512844909"/>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Grade distribution by status (most occurring grade by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What is the most common tumour grade for each survival status group?</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802052127"/>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Count of tumours &gt; 50 mm</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How many patients have tumours larger than 50mm?</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4706343"/>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Count with ≥1 positive lymph node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GB" sz="1200" dirty="0">
                          <a:latin typeface="Segoe UI Emoji" panose="020B0502040204020203" pitchFamily="34" charset="0"/>
                          <a:ea typeface="Segoe UI Emoji" panose="020B0502040204020203" pitchFamily="34" charset="0"/>
                        </a:rPr>
                        <a:t>How many patients have at least one positive lymph node?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2061360538"/>
                  </a:ext>
                </a:extLst>
              </a:tr>
            </a:tbl>
          </a:graphicData>
        </a:graphic>
      </p:graphicFrame>
      <p:sp>
        <p:nvSpPr>
          <p:cNvPr id="5" name="Slide Number Placeholder 4">
            <a:extLst>
              <a:ext uri="{FF2B5EF4-FFF2-40B4-BE49-F238E27FC236}">
                <a16:creationId xmlns:a16="http://schemas.microsoft.com/office/drawing/2014/main" id="{2F8BC652-9F10-4A5B-B743-38C022308AB4}"/>
              </a:ext>
            </a:extLst>
          </p:cNvPr>
          <p:cNvSpPr>
            <a:spLocks noGrp="1"/>
          </p:cNvSpPr>
          <p:nvPr>
            <p:ph type="sldNum" sz="quarter" idx="12"/>
          </p:nvPr>
        </p:nvSpPr>
        <p:spPr/>
        <p:txBody>
          <a:bodyPr/>
          <a:lstStyle/>
          <a:p>
            <a:r>
              <a:rPr lang="en-GB" dirty="0"/>
              <a:t>3</a:t>
            </a:r>
            <a:endParaRPr lang="en-NG" dirty="0"/>
          </a:p>
        </p:txBody>
      </p:sp>
      <p:sp>
        <p:nvSpPr>
          <p:cNvPr id="7" name="Title 1">
            <a:hlinkClick r:id="rId3"/>
            <a:extLst>
              <a:ext uri="{FF2B5EF4-FFF2-40B4-BE49-F238E27FC236}">
                <a16:creationId xmlns:a16="http://schemas.microsoft.com/office/drawing/2014/main" id="{232FB7C1-03B0-DBEF-7260-A7A4483E305A}"/>
              </a:ext>
            </a:extLst>
          </p:cNvPr>
          <p:cNvSpPr txBox="1">
            <a:spLocks/>
          </p:cNvSpPr>
          <p:nvPr/>
        </p:nvSpPr>
        <p:spPr>
          <a:xfrm>
            <a:off x="0" y="6568029"/>
            <a:ext cx="1512000" cy="255941"/>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4401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07319-B37B-1D7D-8798-B88569550725}"/>
            </a:ext>
          </a:extLst>
        </p:cNvPr>
        <p:cNvGrpSpPr/>
        <p:nvPr/>
      </p:nvGrpSpPr>
      <p:grpSpPr>
        <a:xfrm>
          <a:off x="0" y="0"/>
          <a:ext cx="0" cy="0"/>
          <a:chOff x="0" y="0"/>
          <a:chExt cx="0" cy="0"/>
        </a:xfrm>
      </p:grpSpPr>
      <p:sp>
        <p:nvSpPr>
          <p:cNvPr id="3" name="Frame 2">
            <a:extLst>
              <a:ext uri="{FF2B5EF4-FFF2-40B4-BE49-F238E27FC236}">
                <a16:creationId xmlns:a16="http://schemas.microsoft.com/office/drawing/2014/main" id="{016D35E2-494C-27E6-1A41-DF08B36F5670}"/>
              </a:ext>
            </a:extLst>
          </p:cNvPr>
          <p:cNvSpPr/>
          <p:nvPr/>
        </p:nvSpPr>
        <p:spPr>
          <a:xfrm>
            <a:off x="1076739" y="1467952"/>
            <a:ext cx="11430000" cy="5742000"/>
          </a:xfrm>
          <a:prstGeom prst="frame">
            <a:avLst>
              <a:gd name="adj1" fmla="val 209"/>
            </a:avLst>
          </a:prstGeom>
          <a:solidFill>
            <a:srgbClr val="D291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6" name="Frame 5">
            <a:extLst>
              <a:ext uri="{FF2B5EF4-FFF2-40B4-BE49-F238E27FC236}">
                <a16:creationId xmlns:a16="http://schemas.microsoft.com/office/drawing/2014/main" id="{8CFFB7D6-61F8-3007-A190-4F686D4DFF4B}"/>
              </a:ext>
            </a:extLst>
          </p:cNvPr>
          <p:cNvSpPr/>
          <p:nvPr/>
        </p:nvSpPr>
        <p:spPr>
          <a:xfrm>
            <a:off x="-334617" y="-156574"/>
            <a:ext cx="11430000" cy="5742000"/>
          </a:xfrm>
          <a:prstGeom prst="frame">
            <a:avLst>
              <a:gd name="adj1" fmla="val 209"/>
            </a:avLst>
          </a:prstGeom>
          <a:solidFill>
            <a:srgbClr val="D291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2" name="Title 1">
            <a:extLst>
              <a:ext uri="{FF2B5EF4-FFF2-40B4-BE49-F238E27FC236}">
                <a16:creationId xmlns:a16="http://schemas.microsoft.com/office/drawing/2014/main" id="{BD65B96B-7FA1-5905-CAF2-64624DB436D4}"/>
              </a:ext>
            </a:extLst>
          </p:cNvPr>
          <p:cNvSpPr>
            <a:spLocks noGrp="1"/>
          </p:cNvSpPr>
          <p:nvPr>
            <p:ph type="title"/>
          </p:nvPr>
        </p:nvSpPr>
        <p:spPr>
          <a:xfrm>
            <a:off x="3450169" y="0"/>
            <a:ext cx="5291663" cy="684000"/>
          </a:xfrm>
        </p:spPr>
        <p:txBody>
          <a:bodyPr vert="horz" lIns="91440" tIns="45720" rIns="91440" bIns="45720" rtlCol="0" anchor="b">
            <a:normAutofit/>
          </a:bodyPr>
          <a:lstStyle/>
          <a:p>
            <a:pPr algn="ctr"/>
            <a:r>
              <a:rPr lang="en-NG" dirty="0">
                <a:latin typeface="Segoe UI Semibold" panose="020B0702040204020203" pitchFamily="34" charset="0"/>
                <a:cs typeface="Segoe UI Semibold" panose="020B0702040204020203" pitchFamily="34" charset="0"/>
              </a:rPr>
              <a:t>Project </a:t>
            </a:r>
            <a:r>
              <a:rPr lang="en-GB" dirty="0">
                <a:latin typeface="Segoe UI Semibold" panose="020B0702040204020203" pitchFamily="34" charset="0"/>
                <a:cs typeface="Segoe UI Semibold" panose="020B0702040204020203" pitchFamily="34" charset="0"/>
              </a:rPr>
              <a:t>Questions (cont’d)</a:t>
            </a:r>
            <a:endParaRPr lang="en-US" sz="4000" dirty="0">
              <a:solidFill>
                <a:srgbClr val="212121"/>
              </a:solidFill>
              <a:latin typeface="Segoe UI Semibold" panose="020B0702040204020203" pitchFamily="34" charset="0"/>
              <a:cs typeface="Segoe UI Semibold" panose="020B0702040204020203" pitchFamily="34" charset="0"/>
            </a:endParaRPr>
          </a:p>
        </p:txBody>
      </p:sp>
      <p:pic>
        <p:nvPicPr>
          <p:cNvPr id="4" name="Picture 3" descr="A pink ribbon on a black background&#10;&#10;AI-generated content may be incorrect.">
            <a:extLst>
              <a:ext uri="{FF2B5EF4-FFF2-40B4-BE49-F238E27FC236}">
                <a16:creationId xmlns:a16="http://schemas.microsoft.com/office/drawing/2014/main" id="{1CBB97C3-7FFA-B6C2-FABC-6086A4F6B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875285" y="1302184"/>
            <a:ext cx="395675" cy="395675"/>
          </a:xfrm>
          <a:prstGeom prst="rect">
            <a:avLst/>
          </a:prstGeom>
        </p:spPr>
      </p:pic>
      <p:graphicFrame>
        <p:nvGraphicFramePr>
          <p:cNvPr id="9" name="Table 8">
            <a:extLst>
              <a:ext uri="{FF2B5EF4-FFF2-40B4-BE49-F238E27FC236}">
                <a16:creationId xmlns:a16="http://schemas.microsoft.com/office/drawing/2014/main" id="{A7078ECD-0ADA-AE96-4DF3-10E4F23B15F6}"/>
              </a:ext>
            </a:extLst>
          </p:cNvPr>
          <p:cNvGraphicFramePr>
            <a:graphicFrameLocks noGrp="1"/>
          </p:cNvGraphicFramePr>
          <p:nvPr>
            <p:extLst>
              <p:ext uri="{D42A27DB-BD31-4B8C-83A1-F6EECF244321}">
                <p14:modId xmlns:p14="http://schemas.microsoft.com/office/powerpoint/2010/main" val="255667196"/>
              </p:ext>
            </p:extLst>
          </p:nvPr>
        </p:nvGraphicFramePr>
        <p:xfrm>
          <a:off x="1894522" y="2143760"/>
          <a:ext cx="8402957" cy="2570480"/>
        </p:xfrm>
        <a:graphic>
          <a:graphicData uri="http://schemas.openxmlformats.org/drawingml/2006/table">
            <a:tbl>
              <a:tblPr firstRow="1" bandRow="1">
                <a:tableStyleId>{5C22544A-7EE6-4342-B048-85BDC9FD1C3A}</a:tableStyleId>
              </a:tblPr>
              <a:tblGrid>
                <a:gridCol w="2130489">
                  <a:extLst>
                    <a:ext uri="{9D8B030D-6E8A-4147-A177-3AD203B41FA5}">
                      <a16:colId xmlns:a16="http://schemas.microsoft.com/office/drawing/2014/main" val="1391809825"/>
                    </a:ext>
                  </a:extLst>
                </a:gridCol>
                <a:gridCol w="2709333">
                  <a:extLst>
                    <a:ext uri="{9D8B030D-6E8A-4147-A177-3AD203B41FA5}">
                      <a16:colId xmlns:a16="http://schemas.microsoft.com/office/drawing/2014/main" val="3550094024"/>
                    </a:ext>
                  </a:extLst>
                </a:gridCol>
                <a:gridCol w="3563135">
                  <a:extLst>
                    <a:ext uri="{9D8B030D-6E8A-4147-A177-3AD203B41FA5}">
                      <a16:colId xmlns:a16="http://schemas.microsoft.com/office/drawing/2014/main" val="1594902128"/>
                    </a:ext>
                  </a:extLst>
                </a:gridCol>
              </a:tblGrid>
              <a:tr h="370840">
                <a:tc>
                  <a:txBody>
                    <a:bodyPr/>
                    <a:lstStyle/>
                    <a:p>
                      <a:r>
                        <a:rPr lang="en-GB" sz="1400" dirty="0">
                          <a:solidFill>
                            <a:srgbClr val="212121"/>
                          </a:solidFill>
                          <a:latin typeface="Segoe UI Semibold" panose="020B0702040204020203" pitchFamily="34" charset="0"/>
                          <a:cs typeface="Segoe UI Semibold" panose="020B0702040204020203" pitchFamily="34" charset="0"/>
                        </a:rPr>
                        <a:t>Question Type</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tc>
                  <a:txBody>
                    <a:bodyPr/>
                    <a:lstStyle/>
                    <a:p>
                      <a:r>
                        <a:rPr lang="en-GB" sz="1400" dirty="0">
                          <a:solidFill>
                            <a:srgbClr val="212121"/>
                          </a:solidFill>
                          <a:latin typeface="Segoe UI Semibold" panose="020B0702040204020203" pitchFamily="34" charset="0"/>
                          <a:cs typeface="Segoe UI Semibold" panose="020B0702040204020203" pitchFamily="34" charset="0"/>
                        </a:rPr>
                        <a:t>Insight</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tc>
                  <a:txBody>
                    <a:bodyPr/>
                    <a:lstStyle/>
                    <a:p>
                      <a:r>
                        <a:rPr lang="en-GB" sz="1400" dirty="0">
                          <a:solidFill>
                            <a:srgbClr val="212121"/>
                          </a:solidFill>
                          <a:latin typeface="Segoe UI Semibold" panose="020B0702040204020203" pitchFamily="34" charset="0"/>
                          <a:cs typeface="Segoe UI Semibold" panose="020B0702040204020203" pitchFamily="34" charset="0"/>
                        </a:rPr>
                        <a:t>Question</a:t>
                      </a:r>
                      <a:endParaRPr lang="en-NG" sz="1400" dirty="0">
                        <a:solidFill>
                          <a:srgbClr val="21212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DB6AC">
                        <a:alpha val="50000"/>
                      </a:srgbClr>
                    </a:solidFill>
                  </a:tcPr>
                </a:tc>
                <a:extLst>
                  <a:ext uri="{0D108BD9-81ED-4DB2-BD59-A6C34878D82A}">
                    <a16:rowId xmlns:a16="http://schemas.microsoft.com/office/drawing/2014/main" val="1829053058"/>
                  </a:ext>
                </a:extLst>
              </a:tr>
              <a:tr h="370840">
                <a:tc rowSpan="3">
                  <a:txBody>
                    <a:bodyPr/>
                    <a:lstStyle/>
                    <a:p>
                      <a:r>
                        <a:rPr lang="en-GB" sz="1200" dirty="0">
                          <a:latin typeface="Segoe UI Emoji" panose="020B0502040204020203" pitchFamily="34" charset="0"/>
                          <a:ea typeface="Segoe UI Emoji" panose="020B0502040204020203" pitchFamily="34" charset="0"/>
                        </a:rPr>
                        <a:t>Deeper relationships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Race &amp; survival rates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Segoe UI Emoji" panose="020B0502040204020203" pitchFamily="34" charset="0"/>
                          <a:ea typeface="Segoe UI Emoji" panose="020B0502040204020203" pitchFamily="34" charset="0"/>
                        </a:rPr>
                        <a:t>How does the proportion of survivors vary across races?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601325"/>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Survival by </a:t>
                      </a:r>
                      <a:r>
                        <a:rPr lang="en-GB" sz="1200" dirty="0" err="1">
                          <a:latin typeface="Segoe UI Emoji" panose="020B0502040204020203" pitchFamily="34" charset="0"/>
                          <a:ea typeface="Segoe UI Emoji" panose="020B0502040204020203" pitchFamily="34" charset="0"/>
                        </a:rPr>
                        <a:t>estrogen</a:t>
                      </a:r>
                      <a:r>
                        <a:rPr lang="en-GB" sz="1200" dirty="0">
                          <a:latin typeface="Segoe UI Emoji" panose="020B0502040204020203" pitchFamily="34" charset="0"/>
                          <a:ea typeface="Segoe UI Emoji" panose="020B0502040204020203" pitchFamily="34" charset="0"/>
                        </a:rPr>
                        <a:t> receptor (ER) status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Segoe UI Emoji" panose="020B0502040204020203" pitchFamily="34" charset="0"/>
                          <a:ea typeface="Segoe UI Emoji" panose="020B0502040204020203" pitchFamily="34" charset="0"/>
                        </a:rPr>
                        <a:t>How does average survival time vary by </a:t>
                      </a:r>
                      <a:r>
                        <a:rPr lang="en-GB" sz="1200" dirty="0" err="1">
                          <a:latin typeface="Segoe UI Emoji" panose="020B0502040204020203" pitchFamily="34" charset="0"/>
                          <a:ea typeface="Segoe UI Emoji" panose="020B0502040204020203" pitchFamily="34" charset="0"/>
                        </a:rPr>
                        <a:t>estrogen</a:t>
                      </a:r>
                      <a:r>
                        <a:rPr lang="en-GB" sz="1200" dirty="0">
                          <a:latin typeface="Segoe UI Emoji" panose="020B0502040204020203" pitchFamily="34" charset="0"/>
                          <a:ea typeface="Segoe UI Emoji" panose="020B0502040204020203" pitchFamily="34" charset="0"/>
                        </a:rPr>
                        <a:t> receptor status?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3945853"/>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Emoji" panose="020B0502040204020203" pitchFamily="34" charset="0"/>
                          <a:ea typeface="Segoe UI Emoji" panose="020B0502040204020203" pitchFamily="34" charset="0"/>
                        </a:rPr>
                        <a:t>Hormone status (ER/PR) vs differentiation &amp; grade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Segoe UI Emoji" panose="020B0502040204020203" pitchFamily="34" charset="0"/>
                          <a:ea typeface="Segoe UI Emoji" panose="020B0502040204020203" pitchFamily="34" charset="0"/>
                        </a:rPr>
                        <a:t>How do oestrogen and progesterone statuses relate to tumour differentiation and grade?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7942645"/>
                  </a:ext>
                </a:extLst>
              </a:tr>
              <a:tr h="370840">
                <a:tc rowSpan="2">
                  <a:txBody>
                    <a:bodyPr/>
                    <a:lstStyle/>
                    <a:p>
                      <a:r>
                        <a:rPr lang="en-GB" sz="1200" dirty="0">
                          <a:latin typeface="Segoe UI Emoji" panose="020B0502040204020203" pitchFamily="34" charset="0"/>
                          <a:ea typeface="Segoe UI Emoji" panose="020B0502040204020203" pitchFamily="34" charset="0"/>
                        </a:rPr>
                        <a:t>Possible risk factors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kern="1200" dirty="0">
                          <a:solidFill>
                            <a:schemeClr val="dk1"/>
                          </a:solidFill>
                          <a:effectLst/>
                          <a:latin typeface="Segoe UI Emoji" panose="020B0502040204020203" pitchFamily="34" charset="0"/>
                          <a:ea typeface="Segoe UI Emoji" panose="020B0502040204020203" pitchFamily="34" charset="0"/>
                          <a:cs typeface="+mn-cs"/>
                        </a:rPr>
                        <a:t>Age group most likely to survive</a:t>
                      </a:r>
                      <a:endParaRPr lang="en-NG" sz="1200" kern="1200" dirty="0">
                        <a:solidFill>
                          <a:schemeClr val="dk1"/>
                        </a:solidFill>
                        <a:effectLst/>
                        <a:latin typeface="Segoe UI Emoji" panose="020B0502040204020203" pitchFamily="34" charset="0"/>
                        <a:ea typeface="Segoe UI Emoji" panose="020B0502040204020203" pitchFamily="34" charset="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Segoe UI Emoji" panose="020B0502040204020203" pitchFamily="34" charset="0"/>
                          <a:ea typeface="Segoe UI Emoji" panose="020B0502040204020203" pitchFamily="34" charset="0"/>
                        </a:rPr>
                        <a:t>Which age group has the highest survival rate?</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3284236"/>
                  </a:ext>
                </a:extLst>
              </a:tr>
              <a:tr h="370840">
                <a:tc vMerge="1">
                  <a:txBody>
                    <a:bodyPr/>
                    <a:lstStyle/>
                    <a:p>
                      <a:endParaRPr lang="en-NG" sz="1200" dirty="0">
                        <a:latin typeface="Segoe UI Emoji" panose="020B0502040204020203" pitchFamily="34" charset="0"/>
                        <a:ea typeface="Segoe UI Emoji" panose="020B0502040204020203" pitchFamily="34" charset="0"/>
                      </a:endParaRPr>
                    </a:p>
                  </a:txBody>
                  <a:tcPr>
                    <a:solidFill>
                      <a:schemeClr val="accent1"/>
                    </a:solidFill>
                  </a:tcPr>
                </a:tc>
                <a:tc>
                  <a:txBody>
                    <a:bodyPr/>
                    <a:lstStyle/>
                    <a:p>
                      <a:r>
                        <a:rPr lang="en-GB" sz="1200" dirty="0">
                          <a:latin typeface="Segoe UI Emoji" panose="020B0502040204020203" pitchFamily="34" charset="0"/>
                          <a:ea typeface="Segoe UI Emoji" panose="020B0502040204020203" pitchFamily="34" charset="0"/>
                        </a:rPr>
                        <a:t>Stages associated with highest mortality</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latin typeface="Segoe UI Emoji" panose="020B0502040204020203" pitchFamily="34" charset="0"/>
                          <a:ea typeface="Segoe UI Emoji" panose="020B0502040204020203" pitchFamily="34" charset="0"/>
                        </a:rPr>
                        <a:t>Which cancer stages have the highest mortality rates?</a:t>
                      </a:r>
                      <a:endParaRPr lang="en-NG" sz="1200" dirty="0">
                        <a:latin typeface="Segoe UI Emoji" panose="020B0502040204020203" pitchFamily="34" charset="0"/>
                        <a:ea typeface="Segoe UI Emoj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6401613"/>
                  </a:ext>
                </a:extLst>
              </a:tr>
            </a:tbl>
          </a:graphicData>
        </a:graphic>
      </p:graphicFrame>
      <p:sp>
        <p:nvSpPr>
          <p:cNvPr id="5" name="Slide Number Placeholder 4">
            <a:extLst>
              <a:ext uri="{FF2B5EF4-FFF2-40B4-BE49-F238E27FC236}">
                <a16:creationId xmlns:a16="http://schemas.microsoft.com/office/drawing/2014/main" id="{EC0982D2-7D73-1AF0-2282-E2812BEDB5F6}"/>
              </a:ext>
            </a:extLst>
          </p:cNvPr>
          <p:cNvSpPr>
            <a:spLocks noGrp="1"/>
          </p:cNvSpPr>
          <p:nvPr>
            <p:ph type="sldNum" sz="quarter" idx="12"/>
          </p:nvPr>
        </p:nvSpPr>
        <p:spPr/>
        <p:txBody>
          <a:bodyPr/>
          <a:lstStyle/>
          <a:p>
            <a:r>
              <a:rPr lang="en-GB" dirty="0"/>
              <a:t>4</a:t>
            </a:r>
            <a:endParaRPr lang="en-NG" dirty="0"/>
          </a:p>
        </p:txBody>
      </p:sp>
      <p:sp>
        <p:nvSpPr>
          <p:cNvPr id="7" name="Title 1">
            <a:hlinkClick r:id="rId3"/>
            <a:extLst>
              <a:ext uri="{FF2B5EF4-FFF2-40B4-BE49-F238E27FC236}">
                <a16:creationId xmlns:a16="http://schemas.microsoft.com/office/drawing/2014/main" id="{EDB024B2-126B-856C-752A-A19E595EC838}"/>
              </a:ext>
            </a:extLst>
          </p:cNvPr>
          <p:cNvSpPr txBox="1">
            <a:spLocks/>
          </p:cNvSpPr>
          <p:nvPr/>
        </p:nvSpPr>
        <p:spPr>
          <a:xfrm>
            <a:off x="0" y="6568029"/>
            <a:ext cx="1512000" cy="255941"/>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1145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CE3049DA-4E96-A4FE-D502-C0D1922F0F91}"/>
              </a:ext>
            </a:extLst>
          </p:cNvPr>
          <p:cNvCxnSpPr/>
          <p:nvPr/>
        </p:nvCxnSpPr>
        <p:spPr>
          <a:xfrm>
            <a:off x="-3172055" y="-4618507"/>
            <a:ext cx="6709144" cy="4933507"/>
          </a:xfrm>
          <a:prstGeom prst="bentConnector3">
            <a:avLst/>
          </a:prstGeom>
          <a:ln>
            <a:solidFill>
              <a:srgbClr val="4DB6AC"/>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nector: Elbow 4">
            <a:extLst>
              <a:ext uri="{FF2B5EF4-FFF2-40B4-BE49-F238E27FC236}">
                <a16:creationId xmlns:a16="http://schemas.microsoft.com/office/drawing/2014/main" id="{0BCE8D0C-7953-5281-F5F1-590FAB1FBFC3}"/>
              </a:ext>
            </a:extLst>
          </p:cNvPr>
          <p:cNvCxnSpPr>
            <a:cxnSpLocks/>
          </p:cNvCxnSpPr>
          <p:nvPr/>
        </p:nvCxnSpPr>
        <p:spPr>
          <a:xfrm rot="10800000">
            <a:off x="8654913" y="304368"/>
            <a:ext cx="3409497" cy="996396"/>
          </a:xfrm>
          <a:prstGeom prst="bentConnector3">
            <a:avLst>
              <a:gd name="adj1" fmla="val -4262"/>
            </a:avLst>
          </a:prstGeom>
          <a:ln>
            <a:solidFill>
              <a:srgbClr val="4DB6AC"/>
            </a:solidFill>
            <a:tailEnd type="triangle"/>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79C87CCA-E4B8-689E-4F4D-A739BB63D746}"/>
              </a:ext>
            </a:extLst>
          </p:cNvPr>
          <p:cNvSpPr txBox="1">
            <a:spLocks/>
          </p:cNvSpPr>
          <p:nvPr/>
        </p:nvSpPr>
        <p:spPr>
          <a:xfrm>
            <a:off x="3348000" y="81000"/>
            <a:ext cx="5544000" cy="468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a:latin typeface="Segoe UI Semibold" panose="020B0702040204020203" pitchFamily="34" charset="0"/>
                <a:cs typeface="Segoe UI Semibold" panose="020B0702040204020203" pitchFamily="34" charset="0"/>
              </a:rPr>
              <a:t>Why Do We Ask These Questions?</a:t>
            </a:r>
            <a:endParaRPr lang="en-US" sz="2400" dirty="0">
              <a:solidFill>
                <a:srgbClr val="212121"/>
              </a:solidFill>
              <a:latin typeface="Segoe UI Semibold" panose="020B0702040204020203"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52FB5AF7-B4A5-D933-348A-54F173F2CBF9}"/>
              </a:ext>
            </a:extLst>
          </p:cNvPr>
          <p:cNvSpPr/>
          <p:nvPr/>
        </p:nvSpPr>
        <p:spPr>
          <a:xfrm>
            <a:off x="127591" y="659219"/>
            <a:ext cx="5904614" cy="5996762"/>
          </a:xfrm>
          <a:prstGeom prst="rect">
            <a:avLst/>
          </a:prstGeom>
          <a:solidFill>
            <a:srgbClr val="D291B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8" name="Text Placeholder 3">
            <a:extLst>
              <a:ext uri="{FF2B5EF4-FFF2-40B4-BE49-F238E27FC236}">
                <a16:creationId xmlns:a16="http://schemas.microsoft.com/office/drawing/2014/main" id="{7ED7EE5F-0755-FA3E-AF7F-A2F092A74A7B}"/>
              </a:ext>
            </a:extLst>
          </p:cNvPr>
          <p:cNvSpPr txBox="1">
            <a:spLocks/>
          </p:cNvSpPr>
          <p:nvPr/>
        </p:nvSpPr>
        <p:spPr>
          <a:xfrm>
            <a:off x="252000" y="1476000"/>
            <a:ext cx="5774264" cy="1089529"/>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Stage and tumour size are some of the strongest predictors of survival. Multiple studies show that increasing tumour size and nodal involvement are associated with lower long-term survival.</a:t>
            </a:r>
          </a:p>
        </p:txBody>
      </p:sp>
      <p:sp>
        <p:nvSpPr>
          <p:cNvPr id="29" name="Text Placeholder 3">
            <a:extLst>
              <a:ext uri="{FF2B5EF4-FFF2-40B4-BE49-F238E27FC236}">
                <a16:creationId xmlns:a16="http://schemas.microsoft.com/office/drawing/2014/main" id="{5F4FAE21-E046-9251-6F40-09B15558C2E6}"/>
              </a:ext>
            </a:extLst>
          </p:cNvPr>
          <p:cNvSpPr txBox="1">
            <a:spLocks/>
          </p:cNvSpPr>
          <p:nvPr/>
        </p:nvSpPr>
        <p:spPr>
          <a:xfrm>
            <a:off x="252000" y="2759585"/>
            <a:ext cx="5774264" cy="1089529"/>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AJCC stage correlates closely to 5-year survival (stage IA to IIIA show different survival probabilities), reinforcing the clinical significance of staging in prognosis and treatment planning.</a:t>
            </a:r>
          </a:p>
        </p:txBody>
      </p:sp>
      <p:sp>
        <p:nvSpPr>
          <p:cNvPr id="30" name="Text Placeholder 3">
            <a:extLst>
              <a:ext uri="{FF2B5EF4-FFF2-40B4-BE49-F238E27FC236}">
                <a16:creationId xmlns:a16="http://schemas.microsoft.com/office/drawing/2014/main" id="{68F06E9C-FC11-BCCE-C15E-8EFD79463EDC}"/>
              </a:ext>
            </a:extLst>
          </p:cNvPr>
          <p:cNvSpPr txBox="1">
            <a:spLocks/>
          </p:cNvSpPr>
          <p:nvPr/>
        </p:nvSpPr>
        <p:spPr>
          <a:xfrm>
            <a:off x="252000" y="4140000"/>
            <a:ext cx="5774264" cy="1338828"/>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Hormone receptor status (ER/PR) is both prognostic and predictive. ER positive tumours generally have better long-term outcomes and respond to endocrine therapies; modern treatment guidelines base adjuvant therapy decisions on receptor status.</a:t>
            </a:r>
            <a:endParaRPr lang="en-US" sz="1800" dirty="0">
              <a:latin typeface="Segoe UI Emoji" panose="020B0502040204020203" pitchFamily="34" charset="0"/>
              <a:ea typeface="Segoe UI Emoji" panose="020B0502040204020203" pitchFamily="34" charset="0"/>
            </a:endParaRPr>
          </a:p>
        </p:txBody>
      </p:sp>
      <p:sp>
        <p:nvSpPr>
          <p:cNvPr id="32" name="Rectangle 31">
            <a:extLst>
              <a:ext uri="{FF2B5EF4-FFF2-40B4-BE49-F238E27FC236}">
                <a16:creationId xmlns:a16="http://schemas.microsoft.com/office/drawing/2014/main" id="{C1928FF2-3D67-2310-E9BB-582D04840D2B}"/>
              </a:ext>
            </a:extLst>
          </p:cNvPr>
          <p:cNvSpPr/>
          <p:nvPr/>
        </p:nvSpPr>
        <p:spPr>
          <a:xfrm>
            <a:off x="6159796" y="659219"/>
            <a:ext cx="5904614" cy="5996762"/>
          </a:xfrm>
          <a:prstGeom prst="rect">
            <a:avLst/>
          </a:prstGeom>
          <a:solidFill>
            <a:srgbClr val="D291B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7" name="Text Placeholder 3">
            <a:extLst>
              <a:ext uri="{FF2B5EF4-FFF2-40B4-BE49-F238E27FC236}">
                <a16:creationId xmlns:a16="http://schemas.microsoft.com/office/drawing/2014/main" id="{ADB9AE62-09A2-7BF1-653D-4F209E724079}"/>
              </a:ext>
            </a:extLst>
          </p:cNvPr>
          <p:cNvSpPr txBox="1">
            <a:spLocks/>
          </p:cNvSpPr>
          <p:nvPr/>
        </p:nvSpPr>
        <p:spPr>
          <a:xfrm>
            <a:off x="6224971" y="3528000"/>
            <a:ext cx="5774264" cy="1588127"/>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Age, race, and social determinants influence outcomes. Existing literature documents age-related differences in tumour biology and survival, as well as persistent racial distinctions driven by structural, access, and biological factors. These motivate subgroup analyses by age and race.</a:t>
            </a:r>
          </a:p>
        </p:txBody>
      </p:sp>
      <p:sp>
        <p:nvSpPr>
          <p:cNvPr id="38" name="Text Placeholder 3">
            <a:extLst>
              <a:ext uri="{FF2B5EF4-FFF2-40B4-BE49-F238E27FC236}">
                <a16:creationId xmlns:a16="http://schemas.microsoft.com/office/drawing/2014/main" id="{355C0899-0882-CA34-B746-4BA0CD559D7A}"/>
              </a:ext>
            </a:extLst>
          </p:cNvPr>
          <p:cNvSpPr txBox="1">
            <a:spLocks/>
          </p:cNvSpPr>
          <p:nvPr/>
        </p:nvSpPr>
        <p:spPr>
          <a:xfrm>
            <a:off x="6228000" y="1728000"/>
            <a:ext cx="5774264" cy="1338828"/>
          </a:xfrm>
          <a:prstGeom prst="rect">
            <a:avLst/>
          </a:prstGeom>
        </p:spPr>
        <p:txBody>
          <a:bodyPr vert="horz"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GB" sz="1800" dirty="0">
                <a:latin typeface="Segoe UI Emoji" panose="020B0502040204020203" pitchFamily="34" charset="0"/>
                <a:ea typeface="Segoe UI Emoji" panose="020B0502040204020203" pitchFamily="34" charset="0"/>
              </a:rPr>
              <a:t>Screening reduces mortality at a population level (randomised trials and systematic reviews support mammography’s mortality benefit), so documenting tumour size/ stage at diagnosis informs screening effectiveness.</a:t>
            </a:r>
          </a:p>
        </p:txBody>
      </p:sp>
      <p:sp>
        <p:nvSpPr>
          <p:cNvPr id="2" name="Slide Number Placeholder 1">
            <a:extLst>
              <a:ext uri="{FF2B5EF4-FFF2-40B4-BE49-F238E27FC236}">
                <a16:creationId xmlns:a16="http://schemas.microsoft.com/office/drawing/2014/main" id="{FAE5AE3A-50C0-D424-F402-BCDC40040E69}"/>
              </a:ext>
            </a:extLst>
          </p:cNvPr>
          <p:cNvSpPr>
            <a:spLocks noGrp="1"/>
          </p:cNvSpPr>
          <p:nvPr>
            <p:ph type="sldNum" sz="quarter" idx="12"/>
          </p:nvPr>
        </p:nvSpPr>
        <p:spPr/>
        <p:txBody>
          <a:bodyPr/>
          <a:lstStyle/>
          <a:p>
            <a:r>
              <a:rPr lang="en-GB" dirty="0"/>
              <a:t>5</a:t>
            </a:r>
            <a:endParaRPr lang="en-NG" dirty="0"/>
          </a:p>
        </p:txBody>
      </p:sp>
      <p:sp>
        <p:nvSpPr>
          <p:cNvPr id="4" name="Title 1">
            <a:hlinkClick r:id="rId2"/>
            <a:extLst>
              <a:ext uri="{FF2B5EF4-FFF2-40B4-BE49-F238E27FC236}">
                <a16:creationId xmlns:a16="http://schemas.microsoft.com/office/drawing/2014/main" id="{248F0ED2-40D5-E0FC-0E7C-7B44ECEE3714}"/>
              </a:ext>
            </a:extLst>
          </p:cNvPr>
          <p:cNvSpPr txBox="1">
            <a:spLocks/>
          </p:cNvSpPr>
          <p:nvPr/>
        </p:nvSpPr>
        <p:spPr>
          <a:xfrm>
            <a:off x="0" y="6588000"/>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242002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Delay 5">
            <a:extLst>
              <a:ext uri="{FF2B5EF4-FFF2-40B4-BE49-F238E27FC236}">
                <a16:creationId xmlns:a16="http://schemas.microsoft.com/office/drawing/2014/main" id="{5FF83826-05A8-2232-1722-4A0CFEF84AAB}"/>
              </a:ext>
            </a:extLst>
          </p:cNvPr>
          <p:cNvSpPr/>
          <p:nvPr/>
        </p:nvSpPr>
        <p:spPr>
          <a:xfrm>
            <a:off x="0" y="850605"/>
            <a:ext cx="3625701" cy="432000"/>
          </a:xfrm>
          <a:custGeom>
            <a:avLst/>
            <a:gdLst>
              <a:gd name="connsiteX0" fmla="*/ 0 w 8070112"/>
              <a:gd name="connsiteY0" fmla="*/ 0 h 786809"/>
              <a:gd name="connsiteX1" fmla="*/ 4035056 w 8070112"/>
              <a:gd name="connsiteY1" fmla="*/ 0 h 786809"/>
              <a:gd name="connsiteX2" fmla="*/ 8070112 w 8070112"/>
              <a:gd name="connsiteY2" fmla="*/ 393405 h 786809"/>
              <a:gd name="connsiteX3" fmla="*/ 4035056 w 8070112"/>
              <a:gd name="connsiteY3" fmla="*/ 786810 h 786809"/>
              <a:gd name="connsiteX4" fmla="*/ 0 w 8070112"/>
              <a:gd name="connsiteY4" fmla="*/ 786809 h 786809"/>
              <a:gd name="connsiteX5" fmla="*/ 0 w 8070112"/>
              <a:gd name="connsiteY5" fmla="*/ 0 h 786809"/>
              <a:gd name="connsiteX0" fmla="*/ 0 w 6016345"/>
              <a:gd name="connsiteY0" fmla="*/ 0 h 786810"/>
              <a:gd name="connsiteX1" fmla="*/ 4035056 w 6016345"/>
              <a:gd name="connsiteY1" fmla="*/ 0 h 786810"/>
              <a:gd name="connsiteX2" fmla="*/ 6007395 w 6016345"/>
              <a:gd name="connsiteY2" fmla="*/ 457201 h 786810"/>
              <a:gd name="connsiteX3" fmla="*/ 4035056 w 6016345"/>
              <a:gd name="connsiteY3" fmla="*/ 786810 h 786810"/>
              <a:gd name="connsiteX4" fmla="*/ 0 w 6016345"/>
              <a:gd name="connsiteY4" fmla="*/ 786809 h 786810"/>
              <a:gd name="connsiteX5" fmla="*/ 0 w 6016345"/>
              <a:gd name="connsiteY5" fmla="*/ 0 h 786810"/>
              <a:gd name="connsiteX0" fmla="*/ 0 w 6283842"/>
              <a:gd name="connsiteY0" fmla="*/ 0 h 786810"/>
              <a:gd name="connsiteX1" fmla="*/ 4035056 w 6283842"/>
              <a:gd name="connsiteY1" fmla="*/ 0 h 786810"/>
              <a:gd name="connsiteX2" fmla="*/ 6283842 w 6283842"/>
              <a:gd name="connsiteY2" fmla="*/ 446568 h 786810"/>
              <a:gd name="connsiteX3" fmla="*/ 4035056 w 6283842"/>
              <a:gd name="connsiteY3" fmla="*/ 786810 h 786810"/>
              <a:gd name="connsiteX4" fmla="*/ 0 w 6283842"/>
              <a:gd name="connsiteY4" fmla="*/ 786809 h 786810"/>
              <a:gd name="connsiteX5" fmla="*/ 0 w 6283842"/>
              <a:gd name="connsiteY5" fmla="*/ 0 h 786810"/>
              <a:gd name="connsiteX0" fmla="*/ 0 w 6602819"/>
              <a:gd name="connsiteY0" fmla="*/ 0 h 786810"/>
              <a:gd name="connsiteX1" fmla="*/ 4035056 w 6602819"/>
              <a:gd name="connsiteY1" fmla="*/ 0 h 786810"/>
              <a:gd name="connsiteX2" fmla="*/ 6602819 w 6602819"/>
              <a:gd name="connsiteY2" fmla="*/ 478466 h 786810"/>
              <a:gd name="connsiteX3" fmla="*/ 4035056 w 6602819"/>
              <a:gd name="connsiteY3" fmla="*/ 786810 h 786810"/>
              <a:gd name="connsiteX4" fmla="*/ 0 w 6602819"/>
              <a:gd name="connsiteY4" fmla="*/ 786809 h 786810"/>
              <a:gd name="connsiteX5" fmla="*/ 0 w 6602819"/>
              <a:gd name="connsiteY5" fmla="*/ 0 h 786810"/>
              <a:gd name="connsiteX0" fmla="*/ 0 w 6613451"/>
              <a:gd name="connsiteY0" fmla="*/ 0 h 786810"/>
              <a:gd name="connsiteX1" fmla="*/ 4035056 w 6613451"/>
              <a:gd name="connsiteY1" fmla="*/ 0 h 786810"/>
              <a:gd name="connsiteX2" fmla="*/ 6613451 w 6613451"/>
              <a:gd name="connsiteY2" fmla="*/ 425304 h 786810"/>
              <a:gd name="connsiteX3" fmla="*/ 4035056 w 6613451"/>
              <a:gd name="connsiteY3" fmla="*/ 786810 h 786810"/>
              <a:gd name="connsiteX4" fmla="*/ 0 w 6613451"/>
              <a:gd name="connsiteY4" fmla="*/ 786809 h 786810"/>
              <a:gd name="connsiteX5" fmla="*/ 0 w 6613451"/>
              <a:gd name="connsiteY5" fmla="*/ 0 h 78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451" h="786810">
                <a:moveTo>
                  <a:pt x="0" y="0"/>
                </a:moveTo>
                <a:lnTo>
                  <a:pt x="4035056" y="0"/>
                </a:lnTo>
                <a:cubicBezTo>
                  <a:pt x="6263556" y="0"/>
                  <a:pt x="6613451" y="208032"/>
                  <a:pt x="6613451" y="425304"/>
                </a:cubicBezTo>
                <a:cubicBezTo>
                  <a:pt x="6613451" y="642576"/>
                  <a:pt x="6263556" y="786810"/>
                  <a:pt x="4035056" y="786810"/>
                </a:cubicBezTo>
                <a:lnTo>
                  <a:pt x="0" y="786809"/>
                </a:lnTo>
                <a:lnTo>
                  <a:pt x="0" y="0"/>
                </a:lnTo>
                <a:close/>
              </a:path>
            </a:pathLst>
          </a:custGeom>
          <a:solidFill>
            <a:srgbClr val="D291B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Half Frame 1">
            <a:extLst>
              <a:ext uri="{FF2B5EF4-FFF2-40B4-BE49-F238E27FC236}">
                <a16:creationId xmlns:a16="http://schemas.microsoft.com/office/drawing/2014/main" id="{D6A238F2-26E8-AB17-C2BF-BA63DE8FCCD4}"/>
              </a:ext>
            </a:extLst>
          </p:cNvPr>
          <p:cNvSpPr/>
          <p:nvPr/>
        </p:nvSpPr>
        <p:spPr>
          <a:xfrm flipH="1">
            <a:off x="10404000" y="180754"/>
            <a:ext cx="1612605" cy="1775638"/>
          </a:xfrm>
          <a:prstGeom prst="halfFrame">
            <a:avLst>
              <a:gd name="adj1" fmla="val 9613"/>
              <a:gd name="adj2" fmla="val 9217"/>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3" name="Half Frame 2">
            <a:extLst>
              <a:ext uri="{FF2B5EF4-FFF2-40B4-BE49-F238E27FC236}">
                <a16:creationId xmlns:a16="http://schemas.microsoft.com/office/drawing/2014/main" id="{8CE544D0-198E-908E-6E7B-B0F99E25862D}"/>
              </a:ext>
            </a:extLst>
          </p:cNvPr>
          <p:cNvSpPr/>
          <p:nvPr/>
        </p:nvSpPr>
        <p:spPr>
          <a:xfrm rot="10800000" flipH="1">
            <a:off x="180000" y="4896000"/>
            <a:ext cx="1612605" cy="1775638"/>
          </a:xfrm>
          <a:prstGeom prst="halfFrame">
            <a:avLst>
              <a:gd name="adj1" fmla="val 9613"/>
              <a:gd name="adj2" fmla="val 9217"/>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tx1"/>
              </a:solidFill>
            </a:endParaRPr>
          </a:p>
        </p:txBody>
      </p:sp>
      <p:sp>
        <p:nvSpPr>
          <p:cNvPr id="4" name="Title 1">
            <a:extLst>
              <a:ext uri="{FF2B5EF4-FFF2-40B4-BE49-F238E27FC236}">
                <a16:creationId xmlns:a16="http://schemas.microsoft.com/office/drawing/2014/main" id="{E99F3A13-DB09-C54D-FF2A-58AC8AFD0DBC}"/>
              </a:ext>
            </a:extLst>
          </p:cNvPr>
          <p:cNvSpPr txBox="1">
            <a:spLocks/>
          </p:cNvSpPr>
          <p:nvPr/>
        </p:nvSpPr>
        <p:spPr>
          <a:xfrm>
            <a:off x="3450169" y="180754"/>
            <a:ext cx="5291663" cy="503246"/>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Segoe UI Semibold" panose="020B0702040204020203" pitchFamily="34" charset="0"/>
                <a:cs typeface="Segoe UI Semibold" panose="020B0702040204020203" pitchFamily="34" charset="0"/>
              </a:rPr>
              <a:t>Data Source and Study Population</a:t>
            </a:r>
            <a:endParaRPr lang="en-US" sz="4000" dirty="0">
              <a:solidFill>
                <a:srgbClr val="212121"/>
              </a:solidFill>
              <a:latin typeface="Segoe UI Semibold" panose="020B0702040204020203" pitchFamily="34" charset="0"/>
              <a:cs typeface="Segoe UI Semibold" panose="020B0702040204020203" pitchFamily="34" charset="0"/>
            </a:endParaRPr>
          </a:p>
        </p:txBody>
      </p:sp>
      <p:sp>
        <p:nvSpPr>
          <p:cNvPr id="5" name="Text Placeholder 3">
            <a:extLst>
              <a:ext uri="{FF2B5EF4-FFF2-40B4-BE49-F238E27FC236}">
                <a16:creationId xmlns:a16="http://schemas.microsoft.com/office/drawing/2014/main" id="{C9DAF913-D6BD-D30B-6448-1520928EE9A8}"/>
              </a:ext>
            </a:extLst>
          </p:cNvPr>
          <p:cNvSpPr txBox="1">
            <a:spLocks/>
          </p:cNvSpPr>
          <p:nvPr/>
        </p:nvSpPr>
        <p:spPr>
          <a:xfrm>
            <a:off x="540000" y="900000"/>
            <a:ext cx="2232000" cy="36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latin typeface="Segoe UI Emoji" panose="020B0502040204020203" pitchFamily="34" charset="0"/>
                <a:ea typeface="Segoe UI Emoji" panose="020B0502040204020203" pitchFamily="34" charset="0"/>
              </a:rPr>
              <a:t>Data Source</a:t>
            </a:r>
            <a:r>
              <a:rPr lang="en-GB" sz="1800" dirty="0">
                <a:latin typeface="Segoe UI Emoji" panose="020B0502040204020203" pitchFamily="34" charset="0"/>
                <a:ea typeface="Segoe UI Emoji" panose="020B0502040204020203" pitchFamily="34" charset="0"/>
              </a:rPr>
              <a:t>: </a:t>
            </a:r>
            <a:r>
              <a:rPr lang="en-GB" sz="1800" dirty="0">
                <a:solidFill>
                  <a:srgbClr val="F177A7"/>
                </a:solidFill>
                <a:latin typeface="Segoe UI Emoji" panose="020B0502040204020203" pitchFamily="34" charset="0"/>
                <a:ea typeface="Segoe UI Emoji" panose="020B0502040204020203" pitchFamily="34" charset="0"/>
                <a:hlinkClick r:id="rId2">
                  <a:extLst>
                    <a:ext uri="{A12FA001-AC4F-418D-AE19-62706E023703}">
                      <ahyp:hlinkClr xmlns:ahyp="http://schemas.microsoft.com/office/drawing/2018/hyperlinkcolor" val="tx"/>
                    </a:ext>
                  </a:extLst>
                </a:hlinkClick>
              </a:rPr>
              <a:t>Kaggle</a:t>
            </a:r>
            <a:endParaRPr lang="en-GB" sz="1800" dirty="0">
              <a:solidFill>
                <a:srgbClr val="F177A7"/>
              </a:solidFill>
              <a:latin typeface="Segoe UI Emoji" panose="020B0502040204020203" pitchFamily="34" charset="0"/>
              <a:ea typeface="Segoe UI Emoji" panose="020B0502040204020203" pitchFamily="34" charset="0"/>
            </a:endParaRPr>
          </a:p>
        </p:txBody>
      </p:sp>
      <p:sp>
        <p:nvSpPr>
          <p:cNvPr id="8" name="Title 1">
            <a:extLst>
              <a:ext uri="{FF2B5EF4-FFF2-40B4-BE49-F238E27FC236}">
                <a16:creationId xmlns:a16="http://schemas.microsoft.com/office/drawing/2014/main" id="{2F4ECEB5-FB51-4185-3388-92FE6E43BE27}"/>
              </a:ext>
            </a:extLst>
          </p:cNvPr>
          <p:cNvSpPr txBox="1">
            <a:spLocks/>
          </p:cNvSpPr>
          <p:nvPr/>
        </p:nvSpPr>
        <p:spPr>
          <a:xfrm>
            <a:off x="3450169" y="1152000"/>
            <a:ext cx="5291663" cy="5032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dirty="0">
                <a:latin typeface="Segoe UI Semibold" panose="020B0702040204020203" pitchFamily="34" charset="0"/>
                <a:cs typeface="Segoe UI Semibold" panose="020B0702040204020203" pitchFamily="34" charset="0"/>
              </a:rPr>
              <a:t>Dataset Variables</a:t>
            </a:r>
            <a:endParaRPr lang="en-US" sz="1800" dirty="0">
              <a:solidFill>
                <a:srgbClr val="212121"/>
              </a:solidFill>
              <a:latin typeface="Segoe UI Semibold" panose="020B0702040204020203" pitchFamily="34" charset="0"/>
              <a:cs typeface="Segoe UI Semibold" panose="020B0702040204020203" pitchFamily="34" charset="0"/>
            </a:endParaRPr>
          </a:p>
        </p:txBody>
      </p:sp>
      <p:grpSp>
        <p:nvGrpSpPr>
          <p:cNvPr id="10" name="Group 9">
            <a:extLst>
              <a:ext uri="{FF2B5EF4-FFF2-40B4-BE49-F238E27FC236}">
                <a16:creationId xmlns:a16="http://schemas.microsoft.com/office/drawing/2014/main" id="{106B55FE-AA27-6F51-16C5-095F07B9ABE3}"/>
              </a:ext>
            </a:extLst>
          </p:cNvPr>
          <p:cNvGrpSpPr/>
          <p:nvPr/>
        </p:nvGrpSpPr>
        <p:grpSpPr>
          <a:xfrm>
            <a:off x="489285" y="1835999"/>
            <a:ext cx="11213430" cy="4222695"/>
            <a:chOff x="96827" y="1835999"/>
            <a:chExt cx="11213430" cy="4222695"/>
          </a:xfrm>
        </p:grpSpPr>
        <p:sp>
          <p:nvSpPr>
            <p:cNvPr id="7" name="Text Placeholder 3">
              <a:extLst>
                <a:ext uri="{FF2B5EF4-FFF2-40B4-BE49-F238E27FC236}">
                  <a16:creationId xmlns:a16="http://schemas.microsoft.com/office/drawing/2014/main" id="{A5BCE278-7127-AF5B-BD07-BA0D3D0ABB9D}"/>
                </a:ext>
              </a:extLst>
            </p:cNvPr>
            <p:cNvSpPr txBox="1">
              <a:spLocks/>
            </p:cNvSpPr>
            <p:nvPr/>
          </p:nvSpPr>
          <p:spPr>
            <a:xfrm>
              <a:off x="96827" y="1836000"/>
              <a:ext cx="5950760" cy="4222694"/>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Sample size: The dataset has 4,024 patient records.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Demographic variables:</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Age (30–69 years)</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Race (White, Black, Other)</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Marital status.</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Clinical staging:</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T stage: Primary tumour size classification (T1–T3).</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o N stage: Lymph node involvement (N0–N3).</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o 6th AJCC stage: Composite anatomic staging (e.g., IIA, IIIA).</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Pathological features: </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Tumour grade (1–4)</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Differentiation (well differentiated→ poorly differentiated).</a:t>
              </a:r>
            </a:p>
          </p:txBody>
        </p:sp>
        <p:sp>
          <p:nvSpPr>
            <p:cNvPr id="9" name="Text Placeholder 3">
              <a:extLst>
                <a:ext uri="{FF2B5EF4-FFF2-40B4-BE49-F238E27FC236}">
                  <a16:creationId xmlns:a16="http://schemas.microsoft.com/office/drawing/2014/main" id="{4EAC4D87-F458-E0B9-3D35-66696A7ACB43}"/>
                </a:ext>
              </a:extLst>
            </p:cNvPr>
            <p:cNvSpPr txBox="1">
              <a:spLocks/>
            </p:cNvSpPr>
            <p:nvPr/>
          </p:nvSpPr>
          <p:spPr>
            <a:xfrm>
              <a:off x="6144414" y="1835999"/>
              <a:ext cx="5165843" cy="3499420"/>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Tumour burden: </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Tumour size (1–140 mm)</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Number of lymph nodes examined.</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Number of lymph nodes positive.</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Biomarkers:</a:t>
              </a:r>
            </a:p>
            <a:p>
              <a:pPr marL="742950" lvl="1" indent="-285750" algn="just">
                <a:spcBef>
                  <a:spcPts val="1200"/>
                </a:spcBef>
                <a:buFont typeface="Courier New" panose="02070309020205020404" pitchFamily="49" charset="0"/>
                <a:buChar char="o"/>
              </a:pPr>
              <a:r>
                <a:rPr lang="en-GB" dirty="0" err="1">
                  <a:latin typeface="Segoe UI Emoji" panose="020B0502040204020203" pitchFamily="34" charset="0"/>
                  <a:ea typeface="Segoe UI Emoji" panose="020B0502040204020203" pitchFamily="34" charset="0"/>
                </a:rPr>
                <a:t>Estrogen</a:t>
              </a:r>
              <a:r>
                <a:rPr lang="en-GB" dirty="0">
                  <a:latin typeface="Segoe UI Emoji" panose="020B0502040204020203" pitchFamily="34" charset="0"/>
                  <a:ea typeface="Segoe UI Emoji" panose="020B0502040204020203" pitchFamily="34" charset="0"/>
                </a:rPr>
                <a:t> receptor (ER) status (positive/negative)</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Progesterone receptor (PR) status (positive/negative).</a:t>
              </a:r>
            </a:p>
            <a:p>
              <a:pPr marL="285750" indent="-285750" algn="just">
                <a:spcBef>
                  <a:spcPts val="1200"/>
                </a:spcBef>
                <a:buFont typeface="Wingdings" panose="05000000000000000000" pitchFamily="2" charset="2"/>
                <a:buChar char="§"/>
              </a:pPr>
              <a:r>
                <a:rPr lang="en-GB" dirty="0">
                  <a:latin typeface="Segoe UI Emoji" panose="020B0502040204020203" pitchFamily="34" charset="0"/>
                  <a:ea typeface="Segoe UI Emoji" panose="020B0502040204020203" pitchFamily="34" charset="0"/>
                </a:rPr>
                <a:t>Outcomes:</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Survival time in months</a:t>
              </a:r>
            </a:p>
            <a:p>
              <a:pPr marL="742950" lvl="1" indent="-285750" algn="just">
                <a:spcBef>
                  <a:spcPts val="1200"/>
                </a:spcBef>
                <a:buFont typeface="Courier New" panose="02070309020205020404" pitchFamily="49" charset="0"/>
                <a:buChar char="o"/>
              </a:pPr>
              <a:r>
                <a:rPr lang="en-GB" dirty="0">
                  <a:latin typeface="Segoe UI Emoji" panose="020B0502040204020203" pitchFamily="34" charset="0"/>
                  <a:ea typeface="Segoe UI Emoji" panose="020B0502040204020203" pitchFamily="34" charset="0"/>
                </a:rPr>
                <a:t>Survival status (alive or dead).</a:t>
              </a:r>
            </a:p>
          </p:txBody>
        </p:sp>
      </p:grpSp>
      <p:sp>
        <p:nvSpPr>
          <p:cNvPr id="11" name="Slide Number Placeholder 10">
            <a:extLst>
              <a:ext uri="{FF2B5EF4-FFF2-40B4-BE49-F238E27FC236}">
                <a16:creationId xmlns:a16="http://schemas.microsoft.com/office/drawing/2014/main" id="{C1A7C6BC-3D36-FB8B-8BF1-068E67CD92AB}"/>
              </a:ext>
            </a:extLst>
          </p:cNvPr>
          <p:cNvSpPr>
            <a:spLocks noGrp="1"/>
          </p:cNvSpPr>
          <p:nvPr>
            <p:ph type="sldNum" sz="quarter" idx="12"/>
          </p:nvPr>
        </p:nvSpPr>
        <p:spPr/>
        <p:txBody>
          <a:bodyPr/>
          <a:lstStyle/>
          <a:p>
            <a:r>
              <a:rPr lang="en-GB" dirty="0"/>
              <a:t>6</a:t>
            </a:r>
            <a:endParaRPr lang="en-NG" dirty="0"/>
          </a:p>
        </p:txBody>
      </p:sp>
      <p:sp>
        <p:nvSpPr>
          <p:cNvPr id="12" name="Title 1">
            <a:hlinkClick r:id="rId3"/>
            <a:extLst>
              <a:ext uri="{FF2B5EF4-FFF2-40B4-BE49-F238E27FC236}">
                <a16:creationId xmlns:a16="http://schemas.microsoft.com/office/drawing/2014/main" id="{E2696BC9-C77A-2BDE-B414-816CEFDE3022}"/>
              </a:ext>
            </a:extLst>
          </p:cNvPr>
          <p:cNvSpPr txBox="1">
            <a:spLocks/>
          </p:cNvSpPr>
          <p:nvPr/>
        </p:nvSpPr>
        <p:spPr>
          <a:xfrm>
            <a:off x="1764000" y="6444000"/>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3">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1447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B700-A069-23BE-F744-D67E59DDFE00}"/>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D57306E-26DF-F290-E51F-1EE905DCA735}"/>
              </a:ext>
            </a:extLst>
          </p:cNvPr>
          <p:cNvCxnSpPr/>
          <p:nvPr/>
        </p:nvCxnSpPr>
        <p:spPr>
          <a:xfrm flipH="1">
            <a:off x="1959429" y="0"/>
            <a:ext cx="8033657" cy="6886800"/>
          </a:xfrm>
          <a:prstGeom prst="line">
            <a:avLst/>
          </a:prstGeom>
          <a:ln w="63500">
            <a:solidFill>
              <a:srgbClr val="F177A7">
                <a:alpha val="50000"/>
              </a:srgbClr>
            </a:solidFill>
          </a:ln>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92BAC284-715A-1341-9293-3AE11D578B75}"/>
              </a:ext>
            </a:extLst>
          </p:cNvPr>
          <p:cNvSpPr txBox="1">
            <a:spLocks/>
          </p:cNvSpPr>
          <p:nvPr/>
        </p:nvSpPr>
        <p:spPr>
          <a:xfrm>
            <a:off x="3450169" y="180754"/>
            <a:ext cx="5291663" cy="503246"/>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Segoe UI Semibold" panose="020B0702040204020203" pitchFamily="34" charset="0"/>
                <a:cs typeface="Segoe UI Semibold" panose="020B0702040204020203" pitchFamily="34" charset="0"/>
              </a:rPr>
              <a:t>Analysis Methods</a:t>
            </a:r>
            <a:endParaRPr lang="en-US" sz="4000" dirty="0">
              <a:solidFill>
                <a:srgbClr val="212121"/>
              </a:solidFill>
              <a:latin typeface="Segoe UI Semibold" panose="020B0702040204020203" pitchFamily="34" charset="0"/>
              <a:cs typeface="Segoe UI Semibold" panose="020B0702040204020203" pitchFamily="34" charset="0"/>
            </a:endParaRPr>
          </a:p>
        </p:txBody>
      </p:sp>
      <p:sp>
        <p:nvSpPr>
          <p:cNvPr id="7" name="Text Placeholder 3">
            <a:extLst>
              <a:ext uri="{FF2B5EF4-FFF2-40B4-BE49-F238E27FC236}">
                <a16:creationId xmlns:a16="http://schemas.microsoft.com/office/drawing/2014/main" id="{CA57C2B1-00C4-7095-D248-B6F24C001CFB}"/>
              </a:ext>
            </a:extLst>
          </p:cNvPr>
          <p:cNvSpPr txBox="1">
            <a:spLocks/>
          </p:cNvSpPr>
          <p:nvPr/>
        </p:nvSpPr>
        <p:spPr>
          <a:xfrm>
            <a:off x="1306000" y="756000"/>
            <a:ext cx="9580001" cy="6029343"/>
          </a:xfrm>
          <a:prstGeom prst="rect">
            <a:avLst/>
          </a:prstGeom>
        </p:spPr>
        <p:txBody>
          <a:bodyPr vert="horz" wrap="square" lIns="91440" tIns="45720" rIns="91440" bIns="45720" spcCol="0" rtlCol="0">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Data Download &amp; Storage:</a:t>
            </a:r>
          </a:p>
          <a:p>
            <a:pPr lvl="1" algn="just">
              <a:spcBef>
                <a:spcPts val="1200"/>
              </a:spcBef>
            </a:pPr>
            <a:r>
              <a:rPr lang="en-GB" dirty="0">
                <a:latin typeface="Segoe UI Emoji" panose="020B0502040204020203" pitchFamily="34" charset="0"/>
                <a:ea typeface="Segoe UI Emoji" panose="020B0502040204020203" pitchFamily="34" charset="0"/>
              </a:rPr>
              <a:t>The CSV was downloaded from Kaggle and imported into a table named `</a:t>
            </a:r>
            <a:r>
              <a:rPr lang="en-GB" dirty="0" err="1">
                <a:latin typeface="Segoe UI Emoji" panose="020B0502040204020203" pitchFamily="34" charset="0"/>
                <a:ea typeface="Segoe UI Emoji" panose="020B0502040204020203" pitchFamily="34" charset="0"/>
              </a:rPr>
              <a:t>breast_cancer_raw</a:t>
            </a:r>
            <a:r>
              <a:rPr lang="en-GB" dirty="0">
                <a:latin typeface="Segoe UI Emoji" panose="020B0502040204020203" pitchFamily="34" charset="0"/>
                <a:ea typeface="Segoe UI Emoji" panose="020B0502040204020203" pitchFamily="34" charset="0"/>
              </a:rPr>
              <a:t>` in MySQL.</a:t>
            </a:r>
          </a:p>
          <a:p>
            <a:pPr marL="285750" indent="-285750" algn="just">
              <a:spcBef>
                <a:spcPts val="1200"/>
              </a:spcBef>
              <a:buFont typeface="Wingdings" panose="05000000000000000000" pitchFamily="2" charset="2"/>
              <a:buChar char="§"/>
            </a:pPr>
            <a:endParaRPr lang="en-GB" dirty="0">
              <a:latin typeface="Segoe UI Emoji" panose="020B0502040204020203" pitchFamily="34" charset="0"/>
              <a:ea typeface="Segoe UI Emoji" panose="020B0502040204020203" pitchFamily="34" charset="0"/>
            </a:endParaRP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Data Cleaning:</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Checked data for missing values</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Standardised column headers</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Removed duplicate data entries</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Saved cleaned data table as `</a:t>
            </a:r>
            <a:r>
              <a:rPr lang="en-GB" dirty="0" err="1">
                <a:latin typeface="Segoe UI Emoji" panose="020B0502040204020203" pitchFamily="34" charset="0"/>
                <a:ea typeface="Segoe UI Emoji" panose="020B0502040204020203" pitchFamily="34" charset="0"/>
              </a:rPr>
              <a:t>breast_cancer_clean</a:t>
            </a:r>
            <a:r>
              <a:rPr lang="en-GB" dirty="0">
                <a:latin typeface="Segoe UI Emoji" panose="020B0502040204020203" pitchFamily="34" charset="0"/>
                <a:ea typeface="Segoe UI Emoji" panose="020B0502040204020203" pitchFamily="34" charset="0"/>
              </a:rPr>
              <a:t>`</a:t>
            </a:r>
          </a:p>
          <a:p>
            <a:pPr lvl="1" algn="just">
              <a:spcBef>
                <a:spcPts val="1200"/>
              </a:spcBef>
            </a:pPr>
            <a:endParaRPr lang="en-GB" dirty="0">
              <a:latin typeface="Segoe UI Emoji" panose="020B0502040204020203" pitchFamily="34" charset="0"/>
              <a:ea typeface="Segoe UI Emoji" panose="020B0502040204020203" pitchFamily="34" charset="0"/>
            </a:endParaRP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Analysis Approach:</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Descriptive aggregation,</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Group comparisons (AVG, COUNT, proportions),</a:t>
            </a:r>
          </a:p>
          <a:p>
            <a:pPr marL="742950" lvl="1" indent="-285750" algn="just">
              <a:spcBef>
                <a:spcPts val="1200"/>
              </a:spcBef>
              <a:buFont typeface="Arial" panose="020B0604020202020204" pitchFamily="34" charset="0"/>
              <a:buChar char="•"/>
            </a:pPr>
            <a:r>
              <a:rPr lang="en-GB" dirty="0">
                <a:latin typeface="Segoe UI Emoji" panose="020B0502040204020203" pitchFamily="34" charset="0"/>
                <a:ea typeface="Segoe UI Emoji" panose="020B0502040204020203" pitchFamily="34" charset="0"/>
              </a:rPr>
              <a:t>Cross-tabulations were performed using SQL queries.</a:t>
            </a:r>
          </a:p>
          <a:p>
            <a:pPr lvl="1" algn="just">
              <a:spcBef>
                <a:spcPts val="1200"/>
              </a:spcBef>
            </a:pPr>
            <a:endParaRPr lang="en-GB" dirty="0">
              <a:latin typeface="Segoe UI Emoji" panose="020B0502040204020203" pitchFamily="34" charset="0"/>
              <a:ea typeface="Segoe UI Emoji" panose="020B0502040204020203" pitchFamily="34" charset="0"/>
            </a:endParaRPr>
          </a:p>
          <a:p>
            <a:pPr marL="285750" indent="-285750" algn="just">
              <a:spcBef>
                <a:spcPts val="1200"/>
              </a:spcBef>
              <a:buFont typeface="Wingdings" panose="05000000000000000000" pitchFamily="2" charset="2"/>
              <a:buChar char="§"/>
            </a:pPr>
            <a:r>
              <a:rPr lang="en-GB" b="1" dirty="0">
                <a:latin typeface="Segoe UI Emoji" panose="020B0502040204020203" pitchFamily="34" charset="0"/>
                <a:ea typeface="Segoe UI Emoji" panose="020B0502040204020203" pitchFamily="34" charset="0"/>
              </a:rPr>
              <a:t>Visualisation:</a:t>
            </a:r>
            <a:endParaRPr lang="en-GB" dirty="0">
              <a:latin typeface="Segoe UI Emoji" panose="020B0502040204020203" pitchFamily="34" charset="0"/>
              <a:ea typeface="Segoe UI Emoji" panose="020B0502040204020203" pitchFamily="34" charset="0"/>
            </a:endParaRPr>
          </a:p>
          <a:p>
            <a:pPr lvl="1" algn="just">
              <a:spcBef>
                <a:spcPts val="1200"/>
              </a:spcBef>
            </a:pPr>
            <a:r>
              <a:rPr lang="en-GB" dirty="0">
                <a:latin typeface="Segoe UI Emoji" panose="020B0502040204020203" pitchFamily="34" charset="0"/>
                <a:ea typeface="Segoe UI Emoji" panose="020B0502040204020203" pitchFamily="34" charset="0"/>
              </a:rPr>
              <a:t>Dashboard visuals were built in Power BI (static export). The `</a:t>
            </a:r>
            <a:r>
              <a:rPr lang="en-GB" dirty="0" err="1">
                <a:latin typeface="Segoe UI Emoji" panose="020B0502040204020203" pitchFamily="34" charset="0"/>
                <a:ea typeface="Segoe UI Emoji" panose="020B0502040204020203" pitchFamily="34" charset="0"/>
              </a:rPr>
              <a:t>breast_cancer</a:t>
            </a:r>
            <a:r>
              <a:rPr lang="en-GB" dirty="0">
                <a:latin typeface="Segoe UI Emoji" panose="020B0502040204020203" pitchFamily="34" charset="0"/>
                <a:ea typeface="Segoe UI Emoji" panose="020B0502040204020203" pitchFamily="34" charset="0"/>
              </a:rPr>
              <a:t>` database from MySQL was connected to Power BI using the MariaDB ODBC connector. This allowed pulling in queries from the SQL sheet for direct visualisation.</a:t>
            </a:r>
          </a:p>
        </p:txBody>
      </p:sp>
      <p:sp>
        <p:nvSpPr>
          <p:cNvPr id="11" name="Right Triangle 10">
            <a:extLst>
              <a:ext uri="{FF2B5EF4-FFF2-40B4-BE49-F238E27FC236}">
                <a16:creationId xmlns:a16="http://schemas.microsoft.com/office/drawing/2014/main" id="{9E1A4D8A-072F-4894-585E-F25722B27167}"/>
              </a:ext>
            </a:extLst>
          </p:cNvPr>
          <p:cNvSpPr/>
          <p:nvPr/>
        </p:nvSpPr>
        <p:spPr>
          <a:xfrm flipH="1">
            <a:off x="10332000" y="5004000"/>
            <a:ext cx="1883228" cy="1882800"/>
          </a:xfrm>
          <a:prstGeom prst="rtTriangle">
            <a:avLst/>
          </a:prstGeom>
          <a:solidFill>
            <a:srgbClr val="4DB6A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Slide Number Placeholder 1">
            <a:extLst>
              <a:ext uri="{FF2B5EF4-FFF2-40B4-BE49-F238E27FC236}">
                <a16:creationId xmlns:a16="http://schemas.microsoft.com/office/drawing/2014/main" id="{74F5DDB1-CBBC-C2E7-23DB-67272682F8EF}"/>
              </a:ext>
            </a:extLst>
          </p:cNvPr>
          <p:cNvSpPr>
            <a:spLocks noGrp="1"/>
          </p:cNvSpPr>
          <p:nvPr>
            <p:ph type="sldNum" sz="quarter" idx="12"/>
          </p:nvPr>
        </p:nvSpPr>
        <p:spPr/>
        <p:txBody>
          <a:bodyPr/>
          <a:lstStyle/>
          <a:p>
            <a:r>
              <a:rPr lang="en-GB" dirty="0"/>
              <a:t>7</a:t>
            </a:r>
            <a:endParaRPr lang="en-NG" dirty="0"/>
          </a:p>
        </p:txBody>
      </p:sp>
      <p:sp>
        <p:nvSpPr>
          <p:cNvPr id="3" name="Title 1">
            <a:hlinkClick r:id="rId2"/>
            <a:extLst>
              <a:ext uri="{FF2B5EF4-FFF2-40B4-BE49-F238E27FC236}">
                <a16:creationId xmlns:a16="http://schemas.microsoft.com/office/drawing/2014/main" id="{DC7643CF-E867-38E1-7CB5-E49874613F3D}"/>
              </a:ext>
            </a:extLst>
          </p:cNvPr>
          <p:cNvSpPr txBox="1">
            <a:spLocks/>
          </p:cNvSpPr>
          <p:nvPr/>
        </p:nvSpPr>
        <p:spPr>
          <a:xfrm>
            <a:off x="0" y="6568029"/>
            <a:ext cx="1512000" cy="255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r"/>
            <a:r>
              <a:rPr lang="en-GB" sz="900" dirty="0">
                <a:solidFill>
                  <a:srgbClr val="4DB6AC"/>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Click To View Repository</a:t>
            </a:r>
            <a:endParaRPr lang="en-US" sz="900" dirty="0">
              <a:solidFill>
                <a:srgbClr val="4DB6A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82079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212121"/>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9445</TotalTime>
  <Words>3077</Words>
  <PresentationFormat>Widescreen</PresentationFormat>
  <Paragraphs>231</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Aptos Display</vt:lpstr>
      <vt:lpstr>Arial</vt:lpstr>
      <vt:lpstr>Courier New</vt:lpstr>
      <vt:lpstr>Segoe UI Black</vt:lpstr>
      <vt:lpstr>Segoe UI Emoji</vt:lpstr>
      <vt:lpstr>Segoe UI Semibold</vt:lpstr>
      <vt:lpstr>Wingdings</vt:lpstr>
      <vt:lpstr>Office Theme</vt:lpstr>
      <vt:lpstr>PowerPoint Presentation</vt:lpstr>
      <vt:lpstr>Contents</vt:lpstr>
      <vt:lpstr>Introduction</vt:lpstr>
      <vt:lpstr>Aim of the Study</vt:lpstr>
      <vt:lpstr>Project Questions</vt:lpstr>
      <vt:lpstr>Project Questions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erms:created xsi:type="dcterms:W3CDTF">2025-09-01T11:42:54Z</dcterms:created>
  <dcterms:modified xsi:type="dcterms:W3CDTF">2025-09-12T10:08:29Z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2025-09-04T13:52:40Z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08d52ce7-d1de-4083-b826-396fdffd4ad4</vt:lpwstr>
  </property>
  <property fmtid="{D5CDD505-2E9C-101B-9397-08002B2CF9AE}" pid="7" name="MSIP_Label_defa4170-0d19-0005-0004-bc88714345d2_ActionId">
    <vt:lpwstr>1da486cd-0b31-4d2f-9ffb-1194573be503</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